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3" r:id="rId3"/>
    <p:sldId id="351" r:id="rId4"/>
    <p:sldId id="364" r:id="rId5"/>
    <p:sldId id="366" r:id="rId6"/>
    <p:sldId id="297" r:id="rId7"/>
    <p:sldId id="308" r:id="rId8"/>
    <p:sldId id="262" r:id="rId9"/>
    <p:sldId id="261" r:id="rId10"/>
    <p:sldId id="347" r:id="rId11"/>
    <p:sldId id="305" r:id="rId12"/>
    <p:sldId id="319" r:id="rId13"/>
    <p:sldId id="334" r:id="rId14"/>
    <p:sldId id="293" r:id="rId15"/>
    <p:sldId id="269" r:id="rId16"/>
    <p:sldId id="341" r:id="rId17"/>
    <p:sldId id="338" r:id="rId18"/>
    <p:sldId id="271" r:id="rId19"/>
    <p:sldId id="367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A00"/>
    <a:srgbClr val="0432FF"/>
    <a:srgbClr val="00FDFF"/>
    <a:srgbClr val="FF40FF"/>
    <a:srgbClr val="FFFF00"/>
    <a:srgbClr val="FF7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43"/>
  </p:normalViewPr>
  <p:slideViewPr>
    <p:cSldViewPr snapToGrid="0" snapToObjects="1">
      <p:cViewPr>
        <p:scale>
          <a:sx n="110" d="100"/>
          <a:sy n="110" d="100"/>
        </p:scale>
        <p:origin x="336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079E8-0DF6-094A-A7DC-592083F78A8C}" type="datetimeFigureOut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AE2A4-F45B-F245-9D3D-7D2154CDF9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8462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FC649-08E9-B84C-93F3-EE2BF65F0764}" type="datetimeFigureOut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86C82-03B9-F849-AFA2-A4F4963A9B3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31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5979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5806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9256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705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4916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9996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141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201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67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0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855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3019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4896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13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86C82-03B9-F849-AFA2-A4F4963A9B3F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810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C149-DDF6-6542-B776-692568C94B36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E93A969-E548-794B-9C19-5F736B70358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9987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3DD0-FABF-8D4B-A074-5DFFD2AEB14A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41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6FA4-AD32-DE4E-9764-D963E70B4E0B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54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F6D80-6375-1340-B00C-EF00A29701DD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74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2F35-6C34-A246-91A1-5FE02FD655E2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530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D0D0-0131-754A-AB26-347C5A155723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033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5304-499D-E244-8498-82EA2775EFEA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447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D2AB-A0B9-8744-A0BD-DC0196DB02B0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325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25D1-F12C-6F4B-A88E-4904A6A89E7A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0198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EF23-9799-CE49-8C7A-6B36020089C1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47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4A-6F62-354D-BB38-9258F9BAA64C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614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45F8-FE34-D647-8F8B-E6BCB141BD5A}" type="datetime1">
              <a:rPr kumimoji="1" lang="zh-TW" altLang="en-US" smtClean="0"/>
              <a:t>2016/10/14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E93A969-E548-794B-9C19-5F736B70358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47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31.png"/><Relationship Id="rId6" Type="http://schemas.openxmlformats.org/officeDocument/2006/relationships/image" Target="../media/image32.jpg"/><Relationship Id="rId7" Type="http://schemas.openxmlformats.org/officeDocument/2006/relationships/image" Target="../media/image33.jpg"/><Relationship Id="rId8" Type="http://schemas.openxmlformats.org/officeDocument/2006/relationships/image" Target="../media/image34.jp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4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4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5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e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24.jpg"/><Relationship Id="rId10" Type="http://schemas.openxmlformats.org/officeDocument/2006/relationships/image" Target="../media/image25.jp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.xml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Detecting Engagement in Egocentric Video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Yu-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Chuan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Su and Kristen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Grauman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University of Texas at Austin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5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Solution: Predict from motion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3877519" y="1825625"/>
            <a:ext cx="4637831" cy="4351338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Our approach</a:t>
            </a:r>
          </a:p>
          <a:p>
            <a:pPr marL="357188" lvl="1" indent="-346075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Estimate frame-wise engagement</a:t>
            </a:r>
          </a:p>
          <a:p>
            <a:pPr marL="357188" lvl="1" indent="-346075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Generate </a:t>
            </a:r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interval hypotheses</a:t>
            </a:r>
          </a:p>
          <a:p>
            <a:pPr marL="357188" lvl="1" indent="-346075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Estimate engagement per 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interval</a:t>
            </a:r>
            <a:endParaRPr kumimoji="1"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10</a:t>
            </a:fld>
            <a:endParaRPr kumimoji="1" lang="zh-TW" altLang="en-US" dirty="0"/>
          </a:p>
        </p:txBody>
      </p:sp>
      <p:pic>
        <p:nvPicPr>
          <p:cNvPr id="5" name="longterm_motion_example_f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374" y="1825625"/>
            <a:ext cx="3024000" cy="226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0" y="4486693"/>
            <a:ext cx="2016000" cy="1512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46" y="4486693"/>
            <a:ext cx="2016000" cy="1512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888" y="4486693"/>
            <a:ext cx="2016000" cy="1512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14800" y="29746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8" name="直線箭頭接點 7"/>
          <p:cNvCxnSpPr/>
          <p:nvPr/>
        </p:nvCxnSpPr>
        <p:spPr>
          <a:xfrm>
            <a:off x="2932280" y="5242693"/>
            <a:ext cx="576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5627188" y="5242693"/>
            <a:ext cx="576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1. Estimate frame-wise engagement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4935331" y="3304647"/>
            <a:ext cx="3792879" cy="2655612"/>
            <a:chOff x="5110127" y="2936175"/>
            <a:chExt cx="3792879" cy="2655612"/>
          </a:xfrm>
        </p:grpSpPr>
        <p:pic>
          <p:nvPicPr>
            <p:cNvPr id="76" name="Picture 89" descr="8815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131" y="2936175"/>
              <a:ext cx="3540816" cy="2655612"/>
            </a:xfrm>
            <a:prstGeom prst="rect">
              <a:avLst/>
            </a:prstGeom>
            <a:effectLst/>
          </p:spPr>
        </p:pic>
        <p:cxnSp>
          <p:nvCxnSpPr>
            <p:cNvPr id="88" name="Straight Connector 13"/>
            <p:cNvCxnSpPr/>
            <p:nvPr/>
          </p:nvCxnSpPr>
          <p:spPr>
            <a:xfrm>
              <a:off x="5354131" y="4259670"/>
              <a:ext cx="3548875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9"/>
            <p:cNvCxnSpPr/>
            <p:nvPr/>
          </p:nvCxnSpPr>
          <p:spPr>
            <a:xfrm>
              <a:off x="7766780" y="2936175"/>
              <a:ext cx="0" cy="2655612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21"/>
            <p:cNvCxnSpPr/>
            <p:nvPr/>
          </p:nvCxnSpPr>
          <p:spPr>
            <a:xfrm>
              <a:off x="6475498" y="2936175"/>
              <a:ext cx="0" cy="2655612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23"/>
            <p:cNvCxnSpPr/>
            <p:nvPr/>
          </p:nvCxnSpPr>
          <p:spPr>
            <a:xfrm flipH="1">
              <a:off x="5122456" y="3639541"/>
              <a:ext cx="696983" cy="282881"/>
            </a:xfrm>
            <a:prstGeom prst="straightConnector1">
              <a:avLst/>
            </a:prstGeom>
            <a:ln w="7620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210"/>
            <p:cNvCxnSpPr/>
            <p:nvPr/>
          </p:nvCxnSpPr>
          <p:spPr>
            <a:xfrm flipH="1" flipV="1">
              <a:off x="5110127" y="4630583"/>
              <a:ext cx="740975" cy="324273"/>
            </a:xfrm>
            <a:prstGeom prst="straightConnector1">
              <a:avLst/>
            </a:prstGeom>
            <a:ln w="7620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212"/>
            <p:cNvCxnSpPr/>
            <p:nvPr/>
          </p:nvCxnSpPr>
          <p:spPr>
            <a:xfrm flipH="1" flipV="1">
              <a:off x="6571996" y="4630583"/>
              <a:ext cx="552605" cy="324270"/>
            </a:xfrm>
            <a:prstGeom prst="straightConnector1">
              <a:avLst/>
            </a:prstGeom>
            <a:ln w="7620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214"/>
            <p:cNvCxnSpPr/>
            <p:nvPr/>
          </p:nvCxnSpPr>
          <p:spPr>
            <a:xfrm flipH="1">
              <a:off x="7539363" y="5020191"/>
              <a:ext cx="851750" cy="81724"/>
            </a:xfrm>
            <a:prstGeom prst="straightConnector1">
              <a:avLst/>
            </a:prstGeom>
            <a:ln w="7620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216"/>
            <p:cNvCxnSpPr/>
            <p:nvPr/>
          </p:nvCxnSpPr>
          <p:spPr>
            <a:xfrm flipH="1" flipV="1">
              <a:off x="7766780" y="3342927"/>
              <a:ext cx="592984" cy="269430"/>
            </a:xfrm>
            <a:prstGeom prst="straightConnector1">
              <a:avLst/>
            </a:prstGeom>
            <a:ln w="7620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218"/>
            <p:cNvCxnSpPr/>
            <p:nvPr/>
          </p:nvCxnSpPr>
          <p:spPr>
            <a:xfrm flipH="1">
              <a:off x="6570522" y="3598763"/>
              <a:ext cx="562076" cy="57230"/>
            </a:xfrm>
            <a:prstGeom prst="straightConnector1">
              <a:avLst/>
            </a:prstGeom>
            <a:ln w="7620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89" descr="88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81" y="3304647"/>
            <a:ext cx="3540816" cy="2655612"/>
          </a:xfrm>
          <a:prstGeom prst="rect">
            <a:avLst/>
          </a:prstGeom>
          <a:effectLst/>
        </p:spPr>
      </p:pic>
      <p:cxnSp>
        <p:nvCxnSpPr>
          <p:cNvPr id="79" name="Straight Connector 13"/>
          <p:cNvCxnSpPr/>
          <p:nvPr/>
        </p:nvCxnSpPr>
        <p:spPr>
          <a:xfrm>
            <a:off x="5178581" y="4628142"/>
            <a:ext cx="3548875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9"/>
          <p:cNvCxnSpPr/>
          <p:nvPr/>
        </p:nvCxnSpPr>
        <p:spPr>
          <a:xfrm>
            <a:off x="7591230" y="3304647"/>
            <a:ext cx="0" cy="2655612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21"/>
          <p:cNvCxnSpPr/>
          <p:nvPr/>
        </p:nvCxnSpPr>
        <p:spPr>
          <a:xfrm>
            <a:off x="6299948" y="3304647"/>
            <a:ext cx="0" cy="2655612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23"/>
          <p:cNvCxnSpPr/>
          <p:nvPr/>
        </p:nvCxnSpPr>
        <p:spPr>
          <a:xfrm flipH="1">
            <a:off x="4946906" y="4008013"/>
            <a:ext cx="696983" cy="282881"/>
          </a:xfrm>
          <a:prstGeom prst="straightConnector1">
            <a:avLst/>
          </a:prstGeom>
          <a:ln w="762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210"/>
          <p:cNvCxnSpPr/>
          <p:nvPr/>
        </p:nvCxnSpPr>
        <p:spPr>
          <a:xfrm flipH="1" flipV="1">
            <a:off x="4934577" y="4999055"/>
            <a:ext cx="740975" cy="324273"/>
          </a:xfrm>
          <a:prstGeom prst="straightConnector1">
            <a:avLst/>
          </a:prstGeom>
          <a:ln w="762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212"/>
          <p:cNvCxnSpPr/>
          <p:nvPr/>
        </p:nvCxnSpPr>
        <p:spPr>
          <a:xfrm flipH="1" flipV="1">
            <a:off x="6396384" y="4999055"/>
            <a:ext cx="552605" cy="324270"/>
          </a:xfrm>
          <a:prstGeom prst="straightConnector1">
            <a:avLst/>
          </a:prstGeom>
          <a:ln w="762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214"/>
          <p:cNvCxnSpPr/>
          <p:nvPr/>
        </p:nvCxnSpPr>
        <p:spPr>
          <a:xfrm flipH="1">
            <a:off x="7363813" y="5388663"/>
            <a:ext cx="851750" cy="81724"/>
          </a:xfrm>
          <a:prstGeom prst="straightConnector1">
            <a:avLst/>
          </a:prstGeom>
          <a:ln w="762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216"/>
          <p:cNvCxnSpPr/>
          <p:nvPr/>
        </p:nvCxnSpPr>
        <p:spPr>
          <a:xfrm flipH="1" flipV="1">
            <a:off x="7591230" y="3711399"/>
            <a:ext cx="592984" cy="269430"/>
          </a:xfrm>
          <a:prstGeom prst="straightConnector1">
            <a:avLst/>
          </a:prstGeom>
          <a:ln w="762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218"/>
          <p:cNvCxnSpPr/>
          <p:nvPr/>
        </p:nvCxnSpPr>
        <p:spPr>
          <a:xfrm flipH="1">
            <a:off x="6394972" y="3967235"/>
            <a:ext cx="562076" cy="57230"/>
          </a:xfrm>
          <a:prstGeom prst="straightConnector1">
            <a:avLst/>
          </a:prstGeom>
          <a:ln w="762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11</a:t>
            </a:fld>
            <a:endParaRPr kumimoji="1" lang="zh-TW" altLang="en-US" dirty="0"/>
          </a:p>
        </p:txBody>
      </p:sp>
      <p:grpSp>
        <p:nvGrpSpPr>
          <p:cNvPr id="31" name="Group 82"/>
          <p:cNvGrpSpPr>
            <a:grpSpLocks noChangeAspect="1"/>
          </p:cNvGrpSpPr>
          <p:nvPr/>
        </p:nvGrpSpPr>
        <p:grpSpPr>
          <a:xfrm>
            <a:off x="414991" y="3037028"/>
            <a:ext cx="3728023" cy="3014727"/>
            <a:chOff x="3079086" y="4496401"/>
            <a:chExt cx="2398633" cy="1939694"/>
          </a:xfrm>
          <a:effectLst/>
        </p:grpSpPr>
        <p:pic>
          <p:nvPicPr>
            <p:cNvPr id="32" name="Picture 83" descr="88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533" y="4503848"/>
              <a:ext cx="1440000" cy="1080000"/>
            </a:xfrm>
            <a:prstGeom prst="rect">
              <a:avLst/>
            </a:prstGeom>
          </p:spPr>
        </p:pic>
        <p:pic>
          <p:nvPicPr>
            <p:cNvPr id="33" name="Picture 84" descr="8815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0980" y="4901725"/>
              <a:ext cx="1440000" cy="1080000"/>
            </a:xfrm>
            <a:prstGeom prst="rect">
              <a:avLst/>
            </a:prstGeom>
          </p:spPr>
        </p:pic>
        <p:pic>
          <p:nvPicPr>
            <p:cNvPr id="34" name="Picture 85" descr="883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719" y="5356095"/>
              <a:ext cx="1440000" cy="1080000"/>
            </a:xfrm>
            <a:prstGeom prst="rect">
              <a:avLst/>
            </a:prstGeom>
          </p:spPr>
        </p:pic>
        <p:cxnSp>
          <p:nvCxnSpPr>
            <p:cNvPr id="35" name="Straight Connector 86"/>
            <p:cNvCxnSpPr/>
            <p:nvPr/>
          </p:nvCxnSpPr>
          <p:spPr>
            <a:xfrm flipH="1" flipV="1">
              <a:off x="3079086" y="5591295"/>
              <a:ext cx="958633" cy="844800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87"/>
            <p:cNvCxnSpPr/>
            <p:nvPr/>
          </p:nvCxnSpPr>
          <p:spPr>
            <a:xfrm flipH="1" flipV="1">
              <a:off x="3086533" y="4496401"/>
              <a:ext cx="958634" cy="888848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88"/>
            <p:cNvCxnSpPr/>
            <p:nvPr/>
          </p:nvCxnSpPr>
          <p:spPr>
            <a:xfrm flipH="1" flipV="1">
              <a:off x="4519086" y="4511295"/>
              <a:ext cx="958633" cy="844800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群組 96"/>
          <p:cNvGrpSpPr>
            <a:grpSpLocks noChangeAspect="1"/>
          </p:cNvGrpSpPr>
          <p:nvPr/>
        </p:nvGrpSpPr>
        <p:grpSpPr>
          <a:xfrm>
            <a:off x="4694885" y="3565015"/>
            <a:ext cx="4300921" cy="2397567"/>
            <a:chOff x="5179221" y="4460951"/>
            <a:chExt cx="3018975" cy="1682940"/>
          </a:xfrm>
        </p:grpSpPr>
        <p:grpSp>
          <p:nvGrpSpPr>
            <p:cNvPr id="101" name="Group 18"/>
            <p:cNvGrpSpPr/>
            <p:nvPr/>
          </p:nvGrpSpPr>
          <p:grpSpPr>
            <a:xfrm>
              <a:off x="5243315" y="4758288"/>
              <a:ext cx="2954881" cy="1385603"/>
              <a:chOff x="6097147" y="741438"/>
              <a:chExt cx="2954881" cy="1385603"/>
            </a:xfrm>
          </p:grpSpPr>
          <p:cxnSp>
            <p:nvCxnSpPr>
              <p:cNvPr id="103" name="Straight Arrow Connector 25"/>
              <p:cNvCxnSpPr/>
              <p:nvPr/>
            </p:nvCxnSpPr>
            <p:spPr>
              <a:xfrm>
                <a:off x="6097147" y="2125180"/>
                <a:ext cx="286538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Freeform 47"/>
              <p:cNvSpPr/>
              <p:nvPr/>
            </p:nvSpPr>
            <p:spPr>
              <a:xfrm>
                <a:off x="6097147" y="741438"/>
                <a:ext cx="2852361" cy="1308106"/>
              </a:xfrm>
              <a:custGeom>
                <a:avLst/>
                <a:gdLst>
                  <a:gd name="connsiteX0" fmla="*/ 0 w 2505519"/>
                  <a:gd name="connsiteY0" fmla="*/ 907737 h 1085323"/>
                  <a:gd name="connsiteX1" fmla="*/ 183052 w 2505519"/>
                  <a:gd name="connsiteY1" fmla="*/ 919179 h 1085323"/>
                  <a:gd name="connsiteX2" fmla="*/ 388985 w 2505519"/>
                  <a:gd name="connsiteY2" fmla="*/ 301315 h 1085323"/>
                  <a:gd name="connsiteX3" fmla="*/ 640681 w 2505519"/>
                  <a:gd name="connsiteY3" fmla="*/ 598805 h 1085323"/>
                  <a:gd name="connsiteX4" fmla="*/ 938140 w 2505519"/>
                  <a:gd name="connsiteY4" fmla="*/ 3825 h 1085323"/>
                  <a:gd name="connsiteX5" fmla="*/ 1235599 w 2505519"/>
                  <a:gd name="connsiteY5" fmla="*/ 942063 h 1085323"/>
                  <a:gd name="connsiteX6" fmla="*/ 1533058 w 2505519"/>
                  <a:gd name="connsiteY6" fmla="*/ 1079366 h 1085323"/>
                  <a:gd name="connsiteX7" fmla="*/ 1796194 w 2505519"/>
                  <a:gd name="connsiteY7" fmla="*/ 919179 h 1085323"/>
                  <a:gd name="connsiteX8" fmla="*/ 2025009 w 2505519"/>
                  <a:gd name="connsiteY8" fmla="*/ 312757 h 1085323"/>
                  <a:gd name="connsiteX9" fmla="*/ 2276705 w 2505519"/>
                  <a:gd name="connsiteY9" fmla="*/ 209780 h 1085323"/>
                  <a:gd name="connsiteX10" fmla="*/ 2505519 w 2505519"/>
                  <a:gd name="connsiteY10" fmla="*/ 232664 h 108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05519" h="1085323">
                    <a:moveTo>
                      <a:pt x="0" y="907737"/>
                    </a:moveTo>
                    <a:cubicBezTo>
                      <a:pt x="59110" y="963993"/>
                      <a:pt x="118221" y="1020249"/>
                      <a:pt x="183052" y="919179"/>
                    </a:cubicBezTo>
                    <a:cubicBezTo>
                      <a:pt x="247883" y="818109"/>
                      <a:pt x="312714" y="354711"/>
                      <a:pt x="388985" y="301315"/>
                    </a:cubicBezTo>
                    <a:cubicBezTo>
                      <a:pt x="465257" y="247919"/>
                      <a:pt x="549155" y="648387"/>
                      <a:pt x="640681" y="598805"/>
                    </a:cubicBezTo>
                    <a:cubicBezTo>
                      <a:pt x="732207" y="549223"/>
                      <a:pt x="838987" y="-53385"/>
                      <a:pt x="938140" y="3825"/>
                    </a:cubicBezTo>
                    <a:cubicBezTo>
                      <a:pt x="1037293" y="61035"/>
                      <a:pt x="1136446" y="762806"/>
                      <a:pt x="1235599" y="942063"/>
                    </a:cubicBezTo>
                    <a:cubicBezTo>
                      <a:pt x="1334752" y="1121320"/>
                      <a:pt x="1439626" y="1083180"/>
                      <a:pt x="1533058" y="1079366"/>
                    </a:cubicBezTo>
                    <a:cubicBezTo>
                      <a:pt x="1626490" y="1075552"/>
                      <a:pt x="1714202" y="1046947"/>
                      <a:pt x="1796194" y="919179"/>
                    </a:cubicBezTo>
                    <a:cubicBezTo>
                      <a:pt x="1878186" y="791411"/>
                      <a:pt x="1944924" y="430990"/>
                      <a:pt x="2025009" y="312757"/>
                    </a:cubicBezTo>
                    <a:cubicBezTo>
                      <a:pt x="2105094" y="194524"/>
                      <a:pt x="2196620" y="223129"/>
                      <a:pt x="2276705" y="209780"/>
                    </a:cubicBezTo>
                    <a:cubicBezTo>
                      <a:pt x="2356790" y="196431"/>
                      <a:pt x="2459756" y="236478"/>
                      <a:pt x="2505519" y="232664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24"/>
              <p:cNvSpPr txBox="1"/>
              <p:nvPr/>
            </p:nvSpPr>
            <p:spPr>
              <a:xfrm flipH="1">
                <a:off x="8829875" y="1846189"/>
                <a:ext cx="222153" cy="28085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/>
                    <a:cs typeface="Times New Roman"/>
                  </a:rPr>
                  <a:t>t</a:t>
                </a:r>
                <a:endParaRPr lang="en-US" sz="2000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09" name="Straight Arrow Connector 2"/>
              <p:cNvCxnSpPr/>
              <p:nvPr/>
            </p:nvCxnSpPr>
            <p:spPr>
              <a:xfrm flipV="1">
                <a:off x="6582079" y="806180"/>
                <a:ext cx="0" cy="1319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7"/>
            <p:cNvSpPr txBox="1"/>
            <p:nvPr/>
          </p:nvSpPr>
          <p:spPr>
            <a:xfrm>
              <a:off x="5179221" y="4460951"/>
              <a:ext cx="1625772" cy="307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/>
                  <a:cs typeface="Times New Roman"/>
                </a:rPr>
                <a:t>Engagement Level</a:t>
              </a:r>
              <a:endParaRPr lang="en-US" sz="2000" dirty="0"/>
            </a:p>
          </p:txBody>
        </p:sp>
      </p:grpSp>
      <p:cxnSp>
        <p:nvCxnSpPr>
          <p:cNvPr id="60" name="直線箭頭接點 59"/>
          <p:cNvCxnSpPr/>
          <p:nvPr/>
        </p:nvCxnSpPr>
        <p:spPr>
          <a:xfrm>
            <a:off x="4394577" y="4628142"/>
            <a:ext cx="54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5178581" y="1764690"/>
            <a:ext cx="2883895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Frame-level engagement estimator</a:t>
            </a:r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63" name="肘形接點 62"/>
          <p:cNvCxnSpPr/>
          <p:nvPr/>
        </p:nvCxnSpPr>
        <p:spPr>
          <a:xfrm flipV="1">
            <a:off x="2338089" y="2180189"/>
            <a:ext cx="2700000" cy="900000"/>
          </a:xfrm>
          <a:prstGeom prst="bentConnector3">
            <a:avLst>
              <a:gd name="adj1" fmla="val 146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/>
          <p:cNvCxnSpPr/>
          <p:nvPr/>
        </p:nvCxnSpPr>
        <p:spPr>
          <a:xfrm>
            <a:off x="6705920" y="2768453"/>
            <a:ext cx="0" cy="72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38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-0.49896 -0.00069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群組 96"/>
          <p:cNvGrpSpPr>
            <a:grpSpLocks noChangeAspect="1"/>
          </p:cNvGrpSpPr>
          <p:nvPr/>
        </p:nvGrpSpPr>
        <p:grpSpPr>
          <a:xfrm>
            <a:off x="4786196" y="3565015"/>
            <a:ext cx="4103157" cy="2397567"/>
            <a:chOff x="5243315" y="4460951"/>
            <a:chExt cx="2880157" cy="1682940"/>
          </a:xfrm>
        </p:grpSpPr>
        <p:grpSp>
          <p:nvGrpSpPr>
            <p:cNvPr id="101" name="Group 18"/>
            <p:cNvGrpSpPr/>
            <p:nvPr/>
          </p:nvGrpSpPr>
          <p:grpSpPr>
            <a:xfrm>
              <a:off x="5243315" y="4758288"/>
              <a:ext cx="2880157" cy="1385603"/>
              <a:chOff x="6097147" y="741438"/>
              <a:chExt cx="2880157" cy="1385603"/>
            </a:xfrm>
          </p:grpSpPr>
          <p:cxnSp>
            <p:nvCxnSpPr>
              <p:cNvPr id="103" name="Straight Arrow Connector 25"/>
              <p:cNvCxnSpPr/>
              <p:nvPr/>
            </p:nvCxnSpPr>
            <p:spPr>
              <a:xfrm>
                <a:off x="6097147" y="2125180"/>
                <a:ext cx="286538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Freeform 47"/>
              <p:cNvSpPr/>
              <p:nvPr/>
            </p:nvSpPr>
            <p:spPr>
              <a:xfrm>
                <a:off x="6097147" y="741438"/>
                <a:ext cx="2852361" cy="1308106"/>
              </a:xfrm>
              <a:custGeom>
                <a:avLst/>
                <a:gdLst>
                  <a:gd name="connsiteX0" fmla="*/ 0 w 2505519"/>
                  <a:gd name="connsiteY0" fmla="*/ 907737 h 1085323"/>
                  <a:gd name="connsiteX1" fmla="*/ 183052 w 2505519"/>
                  <a:gd name="connsiteY1" fmla="*/ 919179 h 1085323"/>
                  <a:gd name="connsiteX2" fmla="*/ 388985 w 2505519"/>
                  <a:gd name="connsiteY2" fmla="*/ 301315 h 1085323"/>
                  <a:gd name="connsiteX3" fmla="*/ 640681 w 2505519"/>
                  <a:gd name="connsiteY3" fmla="*/ 598805 h 1085323"/>
                  <a:gd name="connsiteX4" fmla="*/ 938140 w 2505519"/>
                  <a:gd name="connsiteY4" fmla="*/ 3825 h 1085323"/>
                  <a:gd name="connsiteX5" fmla="*/ 1235599 w 2505519"/>
                  <a:gd name="connsiteY5" fmla="*/ 942063 h 1085323"/>
                  <a:gd name="connsiteX6" fmla="*/ 1533058 w 2505519"/>
                  <a:gd name="connsiteY6" fmla="*/ 1079366 h 1085323"/>
                  <a:gd name="connsiteX7" fmla="*/ 1796194 w 2505519"/>
                  <a:gd name="connsiteY7" fmla="*/ 919179 h 1085323"/>
                  <a:gd name="connsiteX8" fmla="*/ 2025009 w 2505519"/>
                  <a:gd name="connsiteY8" fmla="*/ 312757 h 1085323"/>
                  <a:gd name="connsiteX9" fmla="*/ 2276705 w 2505519"/>
                  <a:gd name="connsiteY9" fmla="*/ 209780 h 1085323"/>
                  <a:gd name="connsiteX10" fmla="*/ 2505519 w 2505519"/>
                  <a:gd name="connsiteY10" fmla="*/ 232664 h 108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05519" h="1085323">
                    <a:moveTo>
                      <a:pt x="0" y="907737"/>
                    </a:moveTo>
                    <a:cubicBezTo>
                      <a:pt x="59110" y="963993"/>
                      <a:pt x="118221" y="1020249"/>
                      <a:pt x="183052" y="919179"/>
                    </a:cubicBezTo>
                    <a:cubicBezTo>
                      <a:pt x="247883" y="818109"/>
                      <a:pt x="312714" y="354711"/>
                      <a:pt x="388985" y="301315"/>
                    </a:cubicBezTo>
                    <a:cubicBezTo>
                      <a:pt x="465257" y="247919"/>
                      <a:pt x="549155" y="648387"/>
                      <a:pt x="640681" y="598805"/>
                    </a:cubicBezTo>
                    <a:cubicBezTo>
                      <a:pt x="732207" y="549223"/>
                      <a:pt x="838987" y="-53385"/>
                      <a:pt x="938140" y="3825"/>
                    </a:cubicBezTo>
                    <a:cubicBezTo>
                      <a:pt x="1037293" y="61035"/>
                      <a:pt x="1136446" y="762806"/>
                      <a:pt x="1235599" y="942063"/>
                    </a:cubicBezTo>
                    <a:cubicBezTo>
                      <a:pt x="1334752" y="1121320"/>
                      <a:pt x="1439626" y="1083180"/>
                      <a:pt x="1533058" y="1079366"/>
                    </a:cubicBezTo>
                    <a:cubicBezTo>
                      <a:pt x="1626490" y="1075552"/>
                      <a:pt x="1714202" y="1046947"/>
                      <a:pt x="1796194" y="919179"/>
                    </a:cubicBezTo>
                    <a:cubicBezTo>
                      <a:pt x="1878186" y="791411"/>
                      <a:pt x="1944924" y="430990"/>
                      <a:pt x="2025009" y="312757"/>
                    </a:cubicBezTo>
                    <a:cubicBezTo>
                      <a:pt x="2105094" y="194524"/>
                      <a:pt x="2196620" y="223129"/>
                      <a:pt x="2276705" y="209780"/>
                    </a:cubicBezTo>
                    <a:cubicBezTo>
                      <a:pt x="2356790" y="196431"/>
                      <a:pt x="2459756" y="236478"/>
                      <a:pt x="2505519" y="232664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8" name="TextBox 24"/>
              <p:cNvSpPr txBox="1"/>
              <p:nvPr/>
            </p:nvSpPr>
            <p:spPr>
              <a:xfrm flipH="1">
                <a:off x="8829875" y="1846189"/>
                <a:ext cx="147429" cy="28085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/>
                    <a:cs typeface="Times New Roman"/>
                  </a:rPr>
                  <a:t>t</a:t>
                </a:r>
                <a:endParaRPr lang="en-US" sz="2000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09" name="Straight Arrow Connector 2"/>
              <p:cNvCxnSpPr/>
              <p:nvPr/>
            </p:nvCxnSpPr>
            <p:spPr>
              <a:xfrm flipV="1">
                <a:off x="6582079" y="806180"/>
                <a:ext cx="0" cy="1319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7"/>
            <p:cNvSpPr txBox="1"/>
            <p:nvPr/>
          </p:nvSpPr>
          <p:spPr>
            <a:xfrm>
              <a:off x="5250482" y="4460951"/>
              <a:ext cx="1483248" cy="28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/>
                  <a:cs typeface="Times New Roman"/>
                </a:rPr>
                <a:t>Engagement Level</a:t>
              </a:r>
              <a:endParaRPr lang="en-US" sz="2000" dirty="0"/>
            </a:p>
          </p:txBody>
        </p:sp>
      </p:grpSp>
      <p:cxnSp>
        <p:nvCxnSpPr>
          <p:cNvPr id="60" name="直線箭頭接點 59"/>
          <p:cNvCxnSpPr/>
          <p:nvPr/>
        </p:nvCxnSpPr>
        <p:spPr>
          <a:xfrm>
            <a:off x="4526406" y="5050292"/>
            <a:ext cx="54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04"/>
          <p:cNvCxnSpPr/>
          <p:nvPr/>
        </p:nvCxnSpPr>
        <p:spPr>
          <a:xfrm flipV="1">
            <a:off x="368198" y="4528368"/>
            <a:ext cx="39600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5"/>
          <p:cNvGrpSpPr/>
          <p:nvPr/>
        </p:nvGrpSpPr>
        <p:grpSpPr>
          <a:xfrm>
            <a:off x="5314608" y="5081995"/>
            <a:ext cx="3200742" cy="470831"/>
            <a:chOff x="6321320" y="4546345"/>
            <a:chExt cx="2754413" cy="405176"/>
          </a:xfrm>
        </p:grpSpPr>
        <p:sp>
          <p:nvSpPr>
            <p:cNvPr id="74" name="Cube 96"/>
            <p:cNvSpPr/>
            <p:nvPr/>
          </p:nvSpPr>
          <p:spPr>
            <a:xfrm>
              <a:off x="6321320" y="4546345"/>
              <a:ext cx="676698" cy="405176"/>
            </a:xfrm>
            <a:prstGeom prst="cube">
              <a:avLst>
                <a:gd name="adj" fmla="val 36865"/>
              </a:avLst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Cube 97"/>
            <p:cNvSpPr/>
            <p:nvPr/>
          </p:nvSpPr>
          <p:spPr>
            <a:xfrm>
              <a:off x="6845618" y="4546345"/>
              <a:ext cx="1052713" cy="405176"/>
            </a:xfrm>
            <a:prstGeom prst="cube">
              <a:avLst>
                <a:gd name="adj" fmla="val 36865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Cube 101"/>
            <p:cNvSpPr/>
            <p:nvPr/>
          </p:nvSpPr>
          <p:spPr>
            <a:xfrm>
              <a:off x="7747662" y="4546345"/>
              <a:ext cx="701023" cy="405176"/>
            </a:xfrm>
            <a:prstGeom prst="cube">
              <a:avLst>
                <a:gd name="adj" fmla="val 36865"/>
              </a:avLst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Cube 102"/>
            <p:cNvSpPr/>
            <p:nvPr/>
          </p:nvSpPr>
          <p:spPr>
            <a:xfrm>
              <a:off x="8301755" y="4546345"/>
              <a:ext cx="773978" cy="405176"/>
            </a:xfrm>
            <a:prstGeom prst="cube">
              <a:avLst>
                <a:gd name="adj" fmla="val 36865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6"/>
          <p:cNvGrpSpPr/>
          <p:nvPr/>
        </p:nvGrpSpPr>
        <p:grpSpPr>
          <a:xfrm>
            <a:off x="5314608" y="4486863"/>
            <a:ext cx="3194877" cy="470833"/>
            <a:chOff x="6321320" y="4034199"/>
            <a:chExt cx="2749366" cy="405177"/>
          </a:xfrm>
        </p:grpSpPr>
        <p:sp>
          <p:nvSpPr>
            <p:cNvPr id="67" name="Cube 140"/>
            <p:cNvSpPr/>
            <p:nvPr/>
          </p:nvSpPr>
          <p:spPr>
            <a:xfrm>
              <a:off x="6321320" y="4034199"/>
              <a:ext cx="676698" cy="405176"/>
            </a:xfrm>
            <a:prstGeom prst="cube">
              <a:avLst>
                <a:gd name="adj" fmla="val 36865"/>
              </a:avLst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Cube 91"/>
            <p:cNvSpPr/>
            <p:nvPr/>
          </p:nvSpPr>
          <p:spPr>
            <a:xfrm>
              <a:off x="6856391" y="4034199"/>
              <a:ext cx="399836" cy="405176"/>
            </a:xfrm>
            <a:prstGeom prst="cube">
              <a:avLst>
                <a:gd name="adj" fmla="val 36865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Cube 92"/>
            <p:cNvSpPr/>
            <p:nvPr/>
          </p:nvSpPr>
          <p:spPr>
            <a:xfrm>
              <a:off x="7109743" y="4034199"/>
              <a:ext cx="399836" cy="405176"/>
            </a:xfrm>
            <a:prstGeom prst="cube">
              <a:avLst>
                <a:gd name="adj" fmla="val 36865"/>
              </a:avLst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Cube 93"/>
            <p:cNvSpPr/>
            <p:nvPr/>
          </p:nvSpPr>
          <p:spPr>
            <a:xfrm>
              <a:off x="7363644" y="4034199"/>
              <a:ext cx="545450" cy="405176"/>
            </a:xfrm>
            <a:prstGeom prst="cube">
              <a:avLst>
                <a:gd name="adj" fmla="val 36865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Cube 94"/>
            <p:cNvSpPr/>
            <p:nvPr/>
          </p:nvSpPr>
          <p:spPr>
            <a:xfrm>
              <a:off x="7749284" y="4034199"/>
              <a:ext cx="799200" cy="405176"/>
            </a:xfrm>
            <a:prstGeom prst="cube">
              <a:avLst>
                <a:gd name="adj" fmla="val 36865"/>
              </a:avLst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ube 95"/>
            <p:cNvSpPr/>
            <p:nvPr/>
          </p:nvSpPr>
          <p:spPr>
            <a:xfrm>
              <a:off x="8372286" y="4034782"/>
              <a:ext cx="698400" cy="404594"/>
            </a:xfrm>
            <a:prstGeom prst="cube">
              <a:avLst>
                <a:gd name="adj" fmla="val 36865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3"/>
          <p:cNvGrpSpPr/>
          <p:nvPr/>
        </p:nvGrpSpPr>
        <p:grpSpPr>
          <a:xfrm>
            <a:off x="5314608" y="5674873"/>
            <a:ext cx="3200742" cy="489121"/>
            <a:chOff x="6321320" y="5056552"/>
            <a:chExt cx="2754413" cy="420916"/>
          </a:xfrm>
        </p:grpSpPr>
        <p:sp>
          <p:nvSpPr>
            <p:cNvPr id="59" name="Cube 103"/>
            <p:cNvSpPr/>
            <p:nvPr/>
          </p:nvSpPr>
          <p:spPr>
            <a:xfrm>
              <a:off x="6321320" y="5056553"/>
              <a:ext cx="405177" cy="420915"/>
            </a:xfrm>
            <a:prstGeom prst="cube">
              <a:avLst>
                <a:gd name="adj" fmla="val 36865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Cube 117"/>
            <p:cNvSpPr/>
            <p:nvPr/>
          </p:nvSpPr>
          <p:spPr>
            <a:xfrm>
              <a:off x="6575980" y="5056552"/>
              <a:ext cx="405177" cy="420914"/>
            </a:xfrm>
            <a:prstGeom prst="cube">
              <a:avLst>
                <a:gd name="adj" fmla="val 36865"/>
              </a:avLst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Cube 104"/>
            <p:cNvSpPr/>
            <p:nvPr/>
          </p:nvSpPr>
          <p:spPr>
            <a:xfrm>
              <a:off x="6832489" y="5056552"/>
              <a:ext cx="1059808" cy="420914"/>
            </a:xfrm>
            <a:prstGeom prst="cube">
              <a:avLst>
                <a:gd name="adj" fmla="val 35376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Cube 108"/>
            <p:cNvSpPr/>
            <p:nvPr/>
          </p:nvSpPr>
          <p:spPr>
            <a:xfrm>
              <a:off x="7731925" y="5056552"/>
              <a:ext cx="624623" cy="420915"/>
            </a:xfrm>
            <a:prstGeom prst="cube">
              <a:avLst>
                <a:gd name="adj" fmla="val 35416"/>
              </a:avLst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Cube 113"/>
            <p:cNvSpPr/>
            <p:nvPr/>
          </p:nvSpPr>
          <p:spPr>
            <a:xfrm>
              <a:off x="8211708" y="5056552"/>
              <a:ext cx="864025" cy="420914"/>
            </a:xfrm>
            <a:prstGeom prst="cube">
              <a:avLst>
                <a:gd name="adj" fmla="val 35416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7"/>
          <p:cNvGrpSpPr/>
          <p:nvPr/>
        </p:nvGrpSpPr>
        <p:grpSpPr>
          <a:xfrm>
            <a:off x="5314608" y="3896010"/>
            <a:ext cx="3200742" cy="470831"/>
            <a:chOff x="6321320" y="3799778"/>
            <a:chExt cx="2754413" cy="405176"/>
          </a:xfrm>
          <a:effectLst/>
        </p:grpSpPr>
        <p:sp>
          <p:nvSpPr>
            <p:cNvPr id="54" name="Cube 128"/>
            <p:cNvSpPr/>
            <p:nvPr/>
          </p:nvSpPr>
          <p:spPr>
            <a:xfrm>
              <a:off x="6321320" y="3799778"/>
              <a:ext cx="1298456" cy="405176"/>
            </a:xfrm>
            <a:prstGeom prst="cube">
              <a:avLst>
                <a:gd name="adj" fmla="val 36865"/>
              </a:avLst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131"/>
            <p:cNvSpPr/>
            <p:nvPr/>
          </p:nvSpPr>
          <p:spPr>
            <a:xfrm>
              <a:off x="7472048" y="3799778"/>
              <a:ext cx="437045" cy="405176"/>
            </a:xfrm>
            <a:prstGeom prst="cube">
              <a:avLst>
                <a:gd name="adj" fmla="val 36865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133"/>
            <p:cNvSpPr/>
            <p:nvPr/>
          </p:nvSpPr>
          <p:spPr>
            <a:xfrm>
              <a:off x="7760046" y="3799778"/>
              <a:ext cx="835573" cy="405176"/>
            </a:xfrm>
            <a:prstGeom prst="cube">
              <a:avLst>
                <a:gd name="adj" fmla="val 36865"/>
              </a:avLst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Cube 134"/>
            <p:cNvSpPr/>
            <p:nvPr/>
          </p:nvSpPr>
          <p:spPr>
            <a:xfrm>
              <a:off x="8448685" y="3799778"/>
              <a:ext cx="627048" cy="405176"/>
            </a:xfrm>
            <a:prstGeom prst="cube">
              <a:avLst>
                <a:gd name="adj" fmla="val 36865"/>
              </a:avLst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橢圓 4"/>
          <p:cNvSpPr/>
          <p:nvPr/>
        </p:nvSpPr>
        <p:spPr>
          <a:xfrm>
            <a:off x="3518065" y="4236334"/>
            <a:ext cx="868730" cy="391808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387982" y="3770306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dirty="0" smtClean="0">
                <a:solidFill>
                  <a:srgbClr val="0432FF"/>
                </a:solidFill>
                <a:latin typeface="Times New Roman" charset="0"/>
                <a:ea typeface="Times New Roman" charset="0"/>
                <a:cs typeface="Times New Roman" charset="0"/>
              </a:rPr>
              <a:t>Interval</a:t>
            </a:r>
            <a:endParaRPr kumimoji="1" lang="zh-TW" altLang="en-US" sz="2400" dirty="0">
              <a:solidFill>
                <a:srgbClr val="0432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5410286" y="3278008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Interval hypotheses</a:t>
            </a:r>
            <a:endParaRPr kumimoji="1" lang="zh-TW" alt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5066406" y="3827867"/>
            <a:ext cx="3661050" cy="24108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曲線接點 8"/>
          <p:cNvCxnSpPr>
            <a:stCxn id="6" idx="0"/>
            <a:endCxn id="57" idx="0"/>
          </p:cNvCxnSpPr>
          <p:nvPr/>
        </p:nvCxnSpPr>
        <p:spPr>
          <a:xfrm rot="16200000" flipH="1">
            <a:off x="6034909" y="1693111"/>
            <a:ext cx="126000" cy="4279798"/>
          </a:xfrm>
          <a:prstGeom prst="curvedConnector3">
            <a:avLst>
              <a:gd name="adj1" fmla="val -595238"/>
            </a:avLst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be 134"/>
          <p:cNvSpPr/>
          <p:nvPr/>
        </p:nvSpPr>
        <p:spPr>
          <a:xfrm>
            <a:off x="7788054" y="3895683"/>
            <a:ext cx="728656" cy="470831"/>
          </a:xfrm>
          <a:prstGeom prst="cube">
            <a:avLst>
              <a:gd name="adj" fmla="val 36865"/>
            </a:avLst>
          </a:prstGeom>
          <a:solidFill>
            <a:srgbClr val="0432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2. Generate interval </a:t>
            </a:r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hypotheses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12</a:t>
            </a:fld>
            <a:endParaRPr kumimoji="1" lang="zh-TW" altLang="en-US" dirty="0"/>
          </a:p>
        </p:txBody>
      </p:sp>
      <p:cxnSp>
        <p:nvCxnSpPr>
          <p:cNvPr id="46" name="Straight Connector 205"/>
          <p:cNvCxnSpPr/>
          <p:nvPr/>
        </p:nvCxnSpPr>
        <p:spPr>
          <a:xfrm flipV="1">
            <a:off x="348527" y="4885411"/>
            <a:ext cx="39600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06"/>
          <p:cNvCxnSpPr/>
          <p:nvPr/>
        </p:nvCxnSpPr>
        <p:spPr>
          <a:xfrm flipV="1">
            <a:off x="329331" y="5222967"/>
            <a:ext cx="39600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207"/>
          <p:cNvCxnSpPr/>
          <p:nvPr/>
        </p:nvCxnSpPr>
        <p:spPr>
          <a:xfrm flipV="1">
            <a:off x="348527" y="5562472"/>
            <a:ext cx="39600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021553" y="295198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latin typeface="Times New Roman" charset="0"/>
                <a:ea typeface="Times New Roman" charset="0"/>
                <a:cs typeface="Times New Roman" charset="0"/>
              </a:rPr>
              <a:t>Level set method</a:t>
            </a:r>
            <a:endParaRPr kumimoji="1" lang="zh-TW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49201 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49" grpId="0"/>
      <p:bldP spid="7" grpId="0" animBg="1"/>
      <p:bldP spid="58" grpId="0" animBg="1"/>
      <p:bldP spid="58" grpId="1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3. Estimate </a:t>
            </a:r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engagement per interval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2" name="群組 171"/>
          <p:cNvGrpSpPr/>
          <p:nvPr/>
        </p:nvGrpSpPr>
        <p:grpSpPr>
          <a:xfrm>
            <a:off x="768858" y="3929409"/>
            <a:ext cx="3200742" cy="2267984"/>
            <a:chOff x="5314608" y="3896010"/>
            <a:chExt cx="3200742" cy="2267984"/>
          </a:xfrm>
        </p:grpSpPr>
        <p:grpSp>
          <p:nvGrpSpPr>
            <p:cNvPr id="173" name="Group 5"/>
            <p:cNvGrpSpPr/>
            <p:nvPr/>
          </p:nvGrpSpPr>
          <p:grpSpPr>
            <a:xfrm>
              <a:off x="5314608" y="5081995"/>
              <a:ext cx="3200742" cy="470831"/>
              <a:chOff x="6321320" y="4546345"/>
              <a:chExt cx="2754413" cy="405176"/>
            </a:xfrm>
          </p:grpSpPr>
          <p:sp>
            <p:nvSpPr>
              <p:cNvPr id="192" name="Cube 96"/>
              <p:cNvSpPr/>
              <p:nvPr/>
            </p:nvSpPr>
            <p:spPr>
              <a:xfrm>
                <a:off x="6321320" y="4546345"/>
                <a:ext cx="676698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Cube 97"/>
              <p:cNvSpPr/>
              <p:nvPr/>
            </p:nvSpPr>
            <p:spPr>
              <a:xfrm>
                <a:off x="6845618" y="4546345"/>
                <a:ext cx="1052713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Cube 101"/>
              <p:cNvSpPr/>
              <p:nvPr/>
            </p:nvSpPr>
            <p:spPr>
              <a:xfrm>
                <a:off x="7747662" y="4546345"/>
                <a:ext cx="701023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Cube 102"/>
              <p:cNvSpPr/>
              <p:nvPr/>
            </p:nvSpPr>
            <p:spPr>
              <a:xfrm>
                <a:off x="8301755" y="4546345"/>
                <a:ext cx="773978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4" name="Group 6"/>
            <p:cNvGrpSpPr/>
            <p:nvPr/>
          </p:nvGrpSpPr>
          <p:grpSpPr>
            <a:xfrm>
              <a:off x="5314608" y="4486863"/>
              <a:ext cx="3194877" cy="470833"/>
              <a:chOff x="6321320" y="4034199"/>
              <a:chExt cx="2749366" cy="405177"/>
            </a:xfrm>
          </p:grpSpPr>
          <p:sp>
            <p:nvSpPr>
              <p:cNvPr id="186" name="Cube 140"/>
              <p:cNvSpPr/>
              <p:nvPr/>
            </p:nvSpPr>
            <p:spPr>
              <a:xfrm>
                <a:off x="6321320" y="4034199"/>
                <a:ext cx="676698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7" name="Cube 91"/>
              <p:cNvSpPr/>
              <p:nvPr/>
            </p:nvSpPr>
            <p:spPr>
              <a:xfrm>
                <a:off x="6856391" y="4034199"/>
                <a:ext cx="399836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Cube 92"/>
              <p:cNvSpPr/>
              <p:nvPr/>
            </p:nvSpPr>
            <p:spPr>
              <a:xfrm>
                <a:off x="7109743" y="4034199"/>
                <a:ext cx="399836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Cube 93"/>
              <p:cNvSpPr/>
              <p:nvPr/>
            </p:nvSpPr>
            <p:spPr>
              <a:xfrm>
                <a:off x="7363644" y="4034199"/>
                <a:ext cx="545450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Cube 94"/>
              <p:cNvSpPr/>
              <p:nvPr/>
            </p:nvSpPr>
            <p:spPr>
              <a:xfrm>
                <a:off x="7749284" y="4034199"/>
                <a:ext cx="799200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Cube 95"/>
              <p:cNvSpPr/>
              <p:nvPr/>
            </p:nvSpPr>
            <p:spPr>
              <a:xfrm>
                <a:off x="8372286" y="4034782"/>
                <a:ext cx="698400" cy="404594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5" name="Group 3"/>
            <p:cNvGrpSpPr/>
            <p:nvPr/>
          </p:nvGrpSpPr>
          <p:grpSpPr>
            <a:xfrm>
              <a:off x="5314608" y="5674873"/>
              <a:ext cx="3200742" cy="489121"/>
              <a:chOff x="6321320" y="5056552"/>
              <a:chExt cx="2754413" cy="420916"/>
            </a:xfrm>
          </p:grpSpPr>
          <p:sp>
            <p:nvSpPr>
              <p:cNvPr id="181" name="Cube 103"/>
              <p:cNvSpPr/>
              <p:nvPr/>
            </p:nvSpPr>
            <p:spPr>
              <a:xfrm>
                <a:off x="6321320" y="5056553"/>
                <a:ext cx="405177" cy="420915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Cube 117"/>
              <p:cNvSpPr/>
              <p:nvPr/>
            </p:nvSpPr>
            <p:spPr>
              <a:xfrm>
                <a:off x="6575980" y="5056552"/>
                <a:ext cx="405177" cy="420914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Cube 104"/>
              <p:cNvSpPr/>
              <p:nvPr/>
            </p:nvSpPr>
            <p:spPr>
              <a:xfrm>
                <a:off x="6832489" y="5056552"/>
                <a:ext cx="1059808" cy="420914"/>
              </a:xfrm>
              <a:prstGeom prst="cube">
                <a:avLst>
                  <a:gd name="adj" fmla="val 35376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Cube 108"/>
              <p:cNvSpPr/>
              <p:nvPr/>
            </p:nvSpPr>
            <p:spPr>
              <a:xfrm>
                <a:off x="7731925" y="5056552"/>
                <a:ext cx="624623" cy="420915"/>
              </a:xfrm>
              <a:prstGeom prst="cube">
                <a:avLst>
                  <a:gd name="adj" fmla="val 35416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Cube 113"/>
              <p:cNvSpPr/>
              <p:nvPr/>
            </p:nvSpPr>
            <p:spPr>
              <a:xfrm>
                <a:off x="8211708" y="5056552"/>
                <a:ext cx="864025" cy="420914"/>
              </a:xfrm>
              <a:prstGeom prst="cube">
                <a:avLst>
                  <a:gd name="adj" fmla="val 35416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6" name="Group 7"/>
            <p:cNvGrpSpPr/>
            <p:nvPr/>
          </p:nvGrpSpPr>
          <p:grpSpPr>
            <a:xfrm>
              <a:off x="5314608" y="3896010"/>
              <a:ext cx="3200742" cy="470831"/>
              <a:chOff x="6321320" y="3799778"/>
              <a:chExt cx="2754413" cy="405176"/>
            </a:xfrm>
            <a:effectLst/>
          </p:grpSpPr>
          <p:sp>
            <p:nvSpPr>
              <p:cNvPr id="177" name="Cube 128"/>
              <p:cNvSpPr/>
              <p:nvPr/>
            </p:nvSpPr>
            <p:spPr>
              <a:xfrm>
                <a:off x="6321320" y="3799778"/>
                <a:ext cx="1298456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Cube 131"/>
              <p:cNvSpPr/>
              <p:nvPr/>
            </p:nvSpPr>
            <p:spPr>
              <a:xfrm>
                <a:off x="7472048" y="3799778"/>
                <a:ext cx="437045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Cube 133"/>
              <p:cNvSpPr/>
              <p:nvPr/>
            </p:nvSpPr>
            <p:spPr>
              <a:xfrm>
                <a:off x="7760046" y="3799778"/>
                <a:ext cx="835573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Cube 134"/>
              <p:cNvSpPr/>
              <p:nvPr/>
            </p:nvSpPr>
            <p:spPr>
              <a:xfrm>
                <a:off x="8448685" y="3799778"/>
                <a:ext cx="627048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13</a:t>
            </a:fld>
            <a:endParaRPr kumimoji="1"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5314608" y="3896010"/>
            <a:ext cx="3200742" cy="2267984"/>
            <a:chOff x="5314608" y="3896010"/>
            <a:chExt cx="3200742" cy="2267984"/>
          </a:xfrm>
        </p:grpSpPr>
        <p:grpSp>
          <p:nvGrpSpPr>
            <p:cNvPr id="50" name="Group 5"/>
            <p:cNvGrpSpPr/>
            <p:nvPr/>
          </p:nvGrpSpPr>
          <p:grpSpPr>
            <a:xfrm>
              <a:off x="5314608" y="5081995"/>
              <a:ext cx="3200742" cy="470831"/>
              <a:chOff x="6321320" y="4546345"/>
              <a:chExt cx="2754413" cy="405176"/>
            </a:xfrm>
          </p:grpSpPr>
          <p:sp>
            <p:nvSpPr>
              <p:cNvPr id="74" name="Cube 96"/>
              <p:cNvSpPr/>
              <p:nvPr/>
            </p:nvSpPr>
            <p:spPr>
              <a:xfrm>
                <a:off x="6321320" y="4546345"/>
                <a:ext cx="676698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Cube 97"/>
              <p:cNvSpPr/>
              <p:nvPr/>
            </p:nvSpPr>
            <p:spPr>
              <a:xfrm>
                <a:off x="6845618" y="4546345"/>
                <a:ext cx="1052713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Cube 101"/>
              <p:cNvSpPr/>
              <p:nvPr/>
            </p:nvSpPr>
            <p:spPr>
              <a:xfrm>
                <a:off x="7747662" y="4546345"/>
                <a:ext cx="701023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Cube 102"/>
              <p:cNvSpPr/>
              <p:nvPr/>
            </p:nvSpPr>
            <p:spPr>
              <a:xfrm>
                <a:off x="8301755" y="4546345"/>
                <a:ext cx="773978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6"/>
            <p:cNvGrpSpPr/>
            <p:nvPr/>
          </p:nvGrpSpPr>
          <p:grpSpPr>
            <a:xfrm>
              <a:off x="5314608" y="4486863"/>
              <a:ext cx="3194877" cy="470833"/>
              <a:chOff x="6321320" y="4034199"/>
              <a:chExt cx="2749366" cy="405177"/>
            </a:xfrm>
          </p:grpSpPr>
          <p:sp>
            <p:nvSpPr>
              <p:cNvPr id="67" name="Cube 140"/>
              <p:cNvSpPr/>
              <p:nvPr/>
            </p:nvSpPr>
            <p:spPr>
              <a:xfrm>
                <a:off x="6321320" y="4034199"/>
                <a:ext cx="676698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Cube 91"/>
              <p:cNvSpPr/>
              <p:nvPr/>
            </p:nvSpPr>
            <p:spPr>
              <a:xfrm>
                <a:off x="6856391" y="4034199"/>
                <a:ext cx="399836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Cube 92"/>
              <p:cNvSpPr/>
              <p:nvPr/>
            </p:nvSpPr>
            <p:spPr>
              <a:xfrm>
                <a:off x="7109743" y="4034199"/>
                <a:ext cx="399836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Cube 93"/>
              <p:cNvSpPr/>
              <p:nvPr/>
            </p:nvSpPr>
            <p:spPr>
              <a:xfrm>
                <a:off x="7363644" y="4034199"/>
                <a:ext cx="545450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Cube 94"/>
              <p:cNvSpPr/>
              <p:nvPr/>
            </p:nvSpPr>
            <p:spPr>
              <a:xfrm>
                <a:off x="7749284" y="4034199"/>
                <a:ext cx="799200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Cube 95"/>
              <p:cNvSpPr/>
              <p:nvPr/>
            </p:nvSpPr>
            <p:spPr>
              <a:xfrm>
                <a:off x="8372286" y="4034782"/>
                <a:ext cx="698400" cy="404594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3"/>
            <p:cNvGrpSpPr/>
            <p:nvPr/>
          </p:nvGrpSpPr>
          <p:grpSpPr>
            <a:xfrm>
              <a:off x="5314608" y="5674873"/>
              <a:ext cx="3200742" cy="489121"/>
              <a:chOff x="6321320" y="5056552"/>
              <a:chExt cx="2754413" cy="420916"/>
            </a:xfrm>
          </p:grpSpPr>
          <p:sp>
            <p:nvSpPr>
              <p:cNvPr id="59" name="Cube 103"/>
              <p:cNvSpPr/>
              <p:nvPr/>
            </p:nvSpPr>
            <p:spPr>
              <a:xfrm>
                <a:off x="6321320" y="5056553"/>
                <a:ext cx="405177" cy="420915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Cube 117"/>
              <p:cNvSpPr/>
              <p:nvPr/>
            </p:nvSpPr>
            <p:spPr>
              <a:xfrm>
                <a:off x="6575980" y="5056552"/>
                <a:ext cx="405177" cy="420914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Cube 104"/>
              <p:cNvSpPr/>
              <p:nvPr/>
            </p:nvSpPr>
            <p:spPr>
              <a:xfrm>
                <a:off x="6832489" y="5056552"/>
                <a:ext cx="1059808" cy="420914"/>
              </a:xfrm>
              <a:prstGeom prst="cube">
                <a:avLst>
                  <a:gd name="adj" fmla="val 35376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Cube 108"/>
              <p:cNvSpPr/>
              <p:nvPr/>
            </p:nvSpPr>
            <p:spPr>
              <a:xfrm>
                <a:off x="7731925" y="5056552"/>
                <a:ext cx="624623" cy="420915"/>
              </a:xfrm>
              <a:prstGeom prst="cube">
                <a:avLst>
                  <a:gd name="adj" fmla="val 35416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Cube 113"/>
              <p:cNvSpPr/>
              <p:nvPr/>
            </p:nvSpPr>
            <p:spPr>
              <a:xfrm>
                <a:off x="8211708" y="5056552"/>
                <a:ext cx="864025" cy="420914"/>
              </a:xfrm>
              <a:prstGeom prst="cube">
                <a:avLst>
                  <a:gd name="adj" fmla="val 35416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7"/>
            <p:cNvGrpSpPr/>
            <p:nvPr/>
          </p:nvGrpSpPr>
          <p:grpSpPr>
            <a:xfrm>
              <a:off x="5314608" y="3896010"/>
              <a:ext cx="3200742" cy="470831"/>
              <a:chOff x="6321320" y="3799778"/>
              <a:chExt cx="2754413" cy="405176"/>
            </a:xfrm>
            <a:effectLst/>
          </p:grpSpPr>
          <p:sp>
            <p:nvSpPr>
              <p:cNvPr id="54" name="Cube 128"/>
              <p:cNvSpPr/>
              <p:nvPr/>
            </p:nvSpPr>
            <p:spPr>
              <a:xfrm>
                <a:off x="6321320" y="3799778"/>
                <a:ext cx="1298456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Cube 131"/>
              <p:cNvSpPr/>
              <p:nvPr/>
            </p:nvSpPr>
            <p:spPr>
              <a:xfrm>
                <a:off x="7472048" y="3799778"/>
                <a:ext cx="437045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ube 133"/>
              <p:cNvSpPr/>
              <p:nvPr/>
            </p:nvSpPr>
            <p:spPr>
              <a:xfrm>
                <a:off x="7760046" y="3799778"/>
                <a:ext cx="835573" cy="405176"/>
              </a:xfrm>
              <a:prstGeom prst="cube">
                <a:avLst>
                  <a:gd name="adj" fmla="val 36865"/>
                </a:avLst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ube 134"/>
              <p:cNvSpPr/>
              <p:nvPr/>
            </p:nvSpPr>
            <p:spPr>
              <a:xfrm>
                <a:off x="8448685" y="3799778"/>
                <a:ext cx="627048" cy="405176"/>
              </a:xfrm>
              <a:prstGeom prst="cube">
                <a:avLst>
                  <a:gd name="adj" fmla="val 36865"/>
                </a:avLst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2" name="Cube 96"/>
          <p:cNvSpPr/>
          <p:nvPr/>
        </p:nvSpPr>
        <p:spPr>
          <a:xfrm>
            <a:off x="766471" y="5113861"/>
            <a:ext cx="786351" cy="470831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Cube 97"/>
          <p:cNvSpPr/>
          <p:nvPr/>
        </p:nvSpPr>
        <p:spPr>
          <a:xfrm>
            <a:off x="1375727" y="5113861"/>
            <a:ext cx="1223296" cy="470831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ube 101"/>
          <p:cNvSpPr/>
          <p:nvPr/>
        </p:nvSpPr>
        <p:spPr>
          <a:xfrm>
            <a:off x="2423939" y="5113861"/>
            <a:ext cx="814618" cy="470831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ube 102"/>
          <p:cNvSpPr/>
          <p:nvPr/>
        </p:nvSpPr>
        <p:spPr>
          <a:xfrm>
            <a:off x="3067819" y="5113861"/>
            <a:ext cx="899394" cy="470831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Cube 140"/>
          <p:cNvSpPr/>
          <p:nvPr/>
        </p:nvSpPr>
        <p:spPr>
          <a:xfrm>
            <a:off x="766471" y="4518729"/>
            <a:ext cx="786351" cy="470832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Cube 91"/>
          <p:cNvSpPr/>
          <p:nvPr/>
        </p:nvSpPr>
        <p:spPr>
          <a:xfrm>
            <a:off x="1388246" y="4518729"/>
            <a:ext cx="464626" cy="470832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Cube 92"/>
          <p:cNvSpPr/>
          <p:nvPr/>
        </p:nvSpPr>
        <p:spPr>
          <a:xfrm>
            <a:off x="1682651" y="4518729"/>
            <a:ext cx="464626" cy="470832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Cube 93"/>
          <p:cNvSpPr/>
          <p:nvPr/>
        </p:nvSpPr>
        <p:spPr>
          <a:xfrm>
            <a:off x="1977695" y="4518729"/>
            <a:ext cx="633835" cy="470832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Cube 94"/>
          <p:cNvSpPr/>
          <p:nvPr/>
        </p:nvSpPr>
        <p:spPr>
          <a:xfrm>
            <a:off x="2425824" y="4518729"/>
            <a:ext cx="928703" cy="470832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Cube 95"/>
          <p:cNvSpPr/>
          <p:nvPr/>
        </p:nvSpPr>
        <p:spPr>
          <a:xfrm>
            <a:off x="3149778" y="4519406"/>
            <a:ext cx="811570" cy="470156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Cube 103"/>
          <p:cNvSpPr/>
          <p:nvPr/>
        </p:nvSpPr>
        <p:spPr>
          <a:xfrm>
            <a:off x="766471" y="5706740"/>
            <a:ext cx="470832" cy="489120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Cube 117"/>
          <p:cNvSpPr/>
          <p:nvPr/>
        </p:nvSpPr>
        <p:spPr>
          <a:xfrm>
            <a:off x="1062396" y="5706739"/>
            <a:ext cx="470832" cy="489119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ube 104"/>
          <p:cNvSpPr/>
          <p:nvPr/>
        </p:nvSpPr>
        <p:spPr>
          <a:xfrm>
            <a:off x="1360471" y="5706739"/>
            <a:ext cx="1231541" cy="489119"/>
          </a:xfrm>
          <a:prstGeom prst="cube">
            <a:avLst>
              <a:gd name="adj" fmla="val 35376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Cube 108"/>
          <p:cNvSpPr/>
          <p:nvPr/>
        </p:nvSpPr>
        <p:spPr>
          <a:xfrm>
            <a:off x="2405652" y="5706739"/>
            <a:ext cx="725838" cy="489120"/>
          </a:xfrm>
          <a:prstGeom prst="cube">
            <a:avLst>
              <a:gd name="adj" fmla="val 35416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ube 113"/>
          <p:cNvSpPr/>
          <p:nvPr/>
        </p:nvSpPr>
        <p:spPr>
          <a:xfrm>
            <a:off x="2963180" y="5706739"/>
            <a:ext cx="1004033" cy="489119"/>
          </a:xfrm>
          <a:prstGeom prst="cube">
            <a:avLst>
              <a:gd name="adj" fmla="val 35416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Cube 128"/>
          <p:cNvSpPr/>
          <p:nvPr/>
        </p:nvSpPr>
        <p:spPr>
          <a:xfrm>
            <a:off x="764896" y="3921627"/>
            <a:ext cx="1508860" cy="472802"/>
          </a:xfrm>
          <a:prstGeom prst="cube">
            <a:avLst>
              <a:gd name="adj" fmla="val 36865"/>
            </a:avLst>
          </a:prstGeom>
          <a:solidFill>
            <a:srgbClr val="00FA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Cube 131"/>
          <p:cNvSpPr/>
          <p:nvPr/>
        </p:nvSpPr>
        <p:spPr>
          <a:xfrm>
            <a:off x="2103665" y="3927876"/>
            <a:ext cx="507864" cy="470831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Cube 133"/>
          <p:cNvSpPr/>
          <p:nvPr/>
        </p:nvSpPr>
        <p:spPr>
          <a:xfrm>
            <a:off x="2438330" y="3927876"/>
            <a:ext cx="970970" cy="470831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Cube 134"/>
          <p:cNvSpPr/>
          <p:nvPr/>
        </p:nvSpPr>
        <p:spPr>
          <a:xfrm>
            <a:off x="3238557" y="3927876"/>
            <a:ext cx="728656" cy="470831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Cube 128"/>
          <p:cNvSpPr/>
          <p:nvPr/>
        </p:nvSpPr>
        <p:spPr>
          <a:xfrm>
            <a:off x="2527621" y="3264242"/>
            <a:ext cx="396000" cy="472802"/>
          </a:xfrm>
          <a:prstGeom prst="cube">
            <a:avLst>
              <a:gd name="adj" fmla="val 36865"/>
            </a:avLst>
          </a:prstGeom>
          <a:solidFill>
            <a:srgbClr val="00FA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Cube 128"/>
          <p:cNvSpPr/>
          <p:nvPr/>
        </p:nvSpPr>
        <p:spPr>
          <a:xfrm>
            <a:off x="3079319" y="3264242"/>
            <a:ext cx="396000" cy="472802"/>
          </a:xfrm>
          <a:prstGeom prst="cube">
            <a:avLst>
              <a:gd name="adj" fmla="val 36865"/>
            </a:avLst>
          </a:prstGeom>
          <a:solidFill>
            <a:srgbClr val="00FA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Cube 128"/>
          <p:cNvSpPr/>
          <p:nvPr/>
        </p:nvSpPr>
        <p:spPr>
          <a:xfrm>
            <a:off x="3575321" y="3264242"/>
            <a:ext cx="396000" cy="472802"/>
          </a:xfrm>
          <a:prstGeom prst="cube">
            <a:avLst>
              <a:gd name="adj" fmla="val 36865"/>
            </a:avLst>
          </a:prstGeom>
          <a:solidFill>
            <a:srgbClr val="00FA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Cube 128"/>
          <p:cNvSpPr/>
          <p:nvPr/>
        </p:nvSpPr>
        <p:spPr>
          <a:xfrm>
            <a:off x="4130494" y="3263392"/>
            <a:ext cx="396000" cy="472802"/>
          </a:xfrm>
          <a:prstGeom prst="cube">
            <a:avLst>
              <a:gd name="adj" fmla="val 36865"/>
            </a:avLst>
          </a:prstGeom>
          <a:solidFill>
            <a:srgbClr val="00FA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直線接點 117"/>
          <p:cNvCxnSpPr/>
          <p:nvPr/>
        </p:nvCxnSpPr>
        <p:spPr>
          <a:xfrm flipH="1">
            <a:off x="2735267" y="3096175"/>
            <a:ext cx="144000" cy="230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/>
          <p:nvPr/>
        </p:nvCxnSpPr>
        <p:spPr>
          <a:xfrm flipH="1">
            <a:off x="3781305" y="3108146"/>
            <a:ext cx="144000" cy="230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/>
          <p:nvPr/>
        </p:nvCxnSpPr>
        <p:spPr>
          <a:xfrm>
            <a:off x="4182319" y="3096686"/>
            <a:ext cx="144000" cy="230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/>
          <p:cNvCxnSpPr/>
          <p:nvPr/>
        </p:nvCxnSpPr>
        <p:spPr>
          <a:xfrm>
            <a:off x="3107848" y="3098368"/>
            <a:ext cx="144000" cy="230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be 128"/>
          <p:cNvSpPr/>
          <p:nvPr/>
        </p:nvSpPr>
        <p:spPr>
          <a:xfrm>
            <a:off x="2700669" y="2666165"/>
            <a:ext cx="756000" cy="472802"/>
          </a:xfrm>
          <a:prstGeom prst="cube">
            <a:avLst>
              <a:gd name="adj" fmla="val 36865"/>
            </a:avLst>
          </a:prstGeom>
          <a:solidFill>
            <a:srgbClr val="00FA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Cube 128"/>
          <p:cNvSpPr/>
          <p:nvPr/>
        </p:nvSpPr>
        <p:spPr>
          <a:xfrm>
            <a:off x="3727021" y="2659253"/>
            <a:ext cx="756000" cy="472802"/>
          </a:xfrm>
          <a:prstGeom prst="cube">
            <a:avLst>
              <a:gd name="adj" fmla="val 36865"/>
            </a:avLst>
          </a:prstGeom>
          <a:solidFill>
            <a:srgbClr val="00FA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直線接點 6"/>
          <p:cNvCxnSpPr/>
          <p:nvPr/>
        </p:nvCxnSpPr>
        <p:spPr>
          <a:xfrm flipH="1">
            <a:off x="3043943" y="2540890"/>
            <a:ext cx="144000" cy="230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>
            <a:off x="3937871" y="2527168"/>
            <a:ext cx="144000" cy="230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be 128"/>
          <p:cNvSpPr/>
          <p:nvPr/>
        </p:nvSpPr>
        <p:spPr>
          <a:xfrm>
            <a:off x="2848455" y="2084510"/>
            <a:ext cx="1508860" cy="472802"/>
          </a:xfrm>
          <a:prstGeom prst="cube">
            <a:avLst>
              <a:gd name="adj" fmla="val 36865"/>
            </a:avLst>
          </a:prstGeom>
          <a:solidFill>
            <a:srgbClr val="00FA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560447" y="1358557"/>
            <a:ext cx="2146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emporal pyramid</a:t>
            </a:r>
          </a:p>
          <a:p>
            <a:pPr algn="ctr"/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over motion</a:t>
            </a:r>
            <a:endParaRPr kumimoji="1" lang="zh-TW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5433330" y="1799055"/>
            <a:ext cx="28715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Interval-level </a:t>
            </a:r>
          </a:p>
          <a:p>
            <a:pPr algn="ctr"/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engagement estimator</a:t>
            </a:r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0" name="直線箭頭接點 99"/>
          <p:cNvCxnSpPr/>
          <p:nvPr/>
        </p:nvCxnSpPr>
        <p:spPr>
          <a:xfrm>
            <a:off x="4627540" y="2294700"/>
            <a:ext cx="54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/>
          <p:nvPr/>
        </p:nvCxnSpPr>
        <p:spPr>
          <a:xfrm flipH="1">
            <a:off x="6879827" y="2746542"/>
            <a:ext cx="0" cy="432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/>
          <p:cNvCxnSpPr/>
          <p:nvPr/>
        </p:nvCxnSpPr>
        <p:spPr>
          <a:xfrm rot="5400000" flipH="1" flipV="1">
            <a:off x="1368636" y="2471941"/>
            <a:ext cx="1440000" cy="1174616"/>
          </a:xfrm>
          <a:prstGeom prst="bentConnector3">
            <a:avLst>
              <a:gd name="adj1" fmla="val 10104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Cube 96"/>
          <p:cNvSpPr/>
          <p:nvPr/>
        </p:nvSpPr>
        <p:spPr>
          <a:xfrm>
            <a:off x="5268738" y="4490632"/>
            <a:ext cx="786351" cy="470831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Cube 97"/>
          <p:cNvSpPr/>
          <p:nvPr/>
        </p:nvSpPr>
        <p:spPr>
          <a:xfrm>
            <a:off x="5877994" y="4490632"/>
            <a:ext cx="1223296" cy="470831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Cube 101"/>
          <p:cNvSpPr/>
          <p:nvPr/>
        </p:nvSpPr>
        <p:spPr>
          <a:xfrm>
            <a:off x="6926206" y="4490632"/>
            <a:ext cx="814618" cy="470831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Cube 102"/>
          <p:cNvSpPr/>
          <p:nvPr/>
        </p:nvSpPr>
        <p:spPr>
          <a:xfrm>
            <a:off x="7570086" y="4490632"/>
            <a:ext cx="899394" cy="470831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Cube 140"/>
          <p:cNvSpPr/>
          <p:nvPr/>
        </p:nvSpPr>
        <p:spPr>
          <a:xfrm>
            <a:off x="5268738" y="3895500"/>
            <a:ext cx="786351" cy="470832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Cube 91"/>
          <p:cNvSpPr/>
          <p:nvPr/>
        </p:nvSpPr>
        <p:spPr>
          <a:xfrm>
            <a:off x="5890513" y="3895500"/>
            <a:ext cx="464626" cy="470832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Cube 92"/>
          <p:cNvSpPr/>
          <p:nvPr/>
        </p:nvSpPr>
        <p:spPr>
          <a:xfrm>
            <a:off x="6184918" y="3895500"/>
            <a:ext cx="464626" cy="470832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Cube 93"/>
          <p:cNvSpPr/>
          <p:nvPr/>
        </p:nvSpPr>
        <p:spPr>
          <a:xfrm>
            <a:off x="6479962" y="3895500"/>
            <a:ext cx="633835" cy="470832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Cube 94"/>
          <p:cNvSpPr/>
          <p:nvPr/>
        </p:nvSpPr>
        <p:spPr>
          <a:xfrm>
            <a:off x="6928091" y="3895500"/>
            <a:ext cx="928703" cy="470832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Cube 95"/>
          <p:cNvSpPr/>
          <p:nvPr/>
        </p:nvSpPr>
        <p:spPr>
          <a:xfrm>
            <a:off x="7652045" y="3896177"/>
            <a:ext cx="811570" cy="470156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Cube 103"/>
          <p:cNvSpPr/>
          <p:nvPr/>
        </p:nvSpPr>
        <p:spPr>
          <a:xfrm>
            <a:off x="5268738" y="5083511"/>
            <a:ext cx="470832" cy="489120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Cube 117"/>
          <p:cNvSpPr/>
          <p:nvPr/>
        </p:nvSpPr>
        <p:spPr>
          <a:xfrm>
            <a:off x="5564663" y="5083510"/>
            <a:ext cx="470832" cy="489119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Cube 104"/>
          <p:cNvSpPr/>
          <p:nvPr/>
        </p:nvSpPr>
        <p:spPr>
          <a:xfrm>
            <a:off x="5862738" y="5083510"/>
            <a:ext cx="1231541" cy="489119"/>
          </a:xfrm>
          <a:prstGeom prst="cube">
            <a:avLst>
              <a:gd name="adj" fmla="val 35376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Cube 108"/>
          <p:cNvSpPr/>
          <p:nvPr/>
        </p:nvSpPr>
        <p:spPr>
          <a:xfrm>
            <a:off x="6907919" y="5083510"/>
            <a:ext cx="725838" cy="489120"/>
          </a:xfrm>
          <a:prstGeom prst="cube">
            <a:avLst>
              <a:gd name="adj" fmla="val 35416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Cube 113"/>
          <p:cNvSpPr/>
          <p:nvPr/>
        </p:nvSpPr>
        <p:spPr>
          <a:xfrm>
            <a:off x="7465447" y="5083510"/>
            <a:ext cx="1004033" cy="489119"/>
          </a:xfrm>
          <a:prstGeom prst="cube">
            <a:avLst>
              <a:gd name="adj" fmla="val 35416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Cube 128"/>
          <p:cNvSpPr/>
          <p:nvPr/>
        </p:nvSpPr>
        <p:spPr>
          <a:xfrm>
            <a:off x="5268738" y="3304647"/>
            <a:ext cx="1508860" cy="470831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Cube 131"/>
          <p:cNvSpPr/>
          <p:nvPr/>
        </p:nvSpPr>
        <p:spPr>
          <a:xfrm>
            <a:off x="6605932" y="3304647"/>
            <a:ext cx="507864" cy="470831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Cube 133"/>
          <p:cNvSpPr/>
          <p:nvPr/>
        </p:nvSpPr>
        <p:spPr>
          <a:xfrm>
            <a:off x="6940597" y="3304647"/>
            <a:ext cx="970970" cy="470831"/>
          </a:xfrm>
          <a:prstGeom prst="cube">
            <a:avLst>
              <a:gd name="adj" fmla="val 36865"/>
            </a:avLst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Cube 134"/>
          <p:cNvSpPr/>
          <p:nvPr/>
        </p:nvSpPr>
        <p:spPr>
          <a:xfrm>
            <a:off x="7740824" y="3304647"/>
            <a:ext cx="728656" cy="470831"/>
          </a:xfrm>
          <a:prstGeom prst="cube">
            <a:avLst>
              <a:gd name="adj" fmla="val 36865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0" name="Straight Connector 100"/>
          <p:cNvCxnSpPr/>
          <p:nvPr/>
        </p:nvCxnSpPr>
        <p:spPr>
          <a:xfrm flipV="1">
            <a:off x="5200379" y="5673069"/>
            <a:ext cx="331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89"/>
          <p:cNvCxnSpPr>
            <a:stCxn id="161" idx="3"/>
          </p:cNvCxnSpPr>
          <p:nvPr/>
        </p:nvCxnSpPr>
        <p:spPr>
          <a:xfrm flipH="1">
            <a:off x="6035495" y="4366332"/>
            <a:ext cx="1689" cy="148176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0"/>
          <p:cNvCxnSpPr>
            <a:stCxn id="152" idx="3"/>
          </p:cNvCxnSpPr>
          <p:nvPr/>
        </p:nvCxnSpPr>
        <p:spPr>
          <a:xfrm>
            <a:off x="6773078" y="3775478"/>
            <a:ext cx="4520" cy="20726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3"/>
          <p:cNvCxnSpPr>
            <a:stCxn id="169" idx="3"/>
            <a:endCxn id="66" idx="1"/>
          </p:cNvCxnSpPr>
          <p:nvPr/>
        </p:nvCxnSpPr>
        <p:spPr>
          <a:xfrm flipH="1">
            <a:off x="7926720" y="4961463"/>
            <a:ext cx="0" cy="8866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文字方塊 197"/>
          <p:cNvSpPr txBox="1"/>
          <p:nvPr/>
        </p:nvSpPr>
        <p:spPr>
          <a:xfrm>
            <a:off x="4480177" y="573532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Final</a:t>
            </a:r>
          </a:p>
          <a:p>
            <a:pPr algn="ctr"/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Prediction</a:t>
            </a:r>
            <a:endParaRPr kumimoji="1" lang="zh-TW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9" name="Cube 102"/>
          <p:cNvSpPr/>
          <p:nvPr/>
        </p:nvSpPr>
        <p:spPr>
          <a:xfrm>
            <a:off x="7436215" y="5853853"/>
            <a:ext cx="899394" cy="470831"/>
          </a:xfrm>
          <a:prstGeom prst="cube">
            <a:avLst>
              <a:gd name="adj" fmla="val 3686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Cube 131"/>
          <p:cNvSpPr/>
          <p:nvPr/>
        </p:nvSpPr>
        <p:spPr>
          <a:xfrm>
            <a:off x="6456142" y="5842445"/>
            <a:ext cx="507864" cy="470831"/>
          </a:xfrm>
          <a:prstGeom prst="cube">
            <a:avLst>
              <a:gd name="adj" fmla="val 3686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Cube 91"/>
          <p:cNvSpPr/>
          <p:nvPr/>
        </p:nvSpPr>
        <p:spPr>
          <a:xfrm>
            <a:off x="5719239" y="5842444"/>
            <a:ext cx="464626" cy="470832"/>
          </a:xfrm>
          <a:prstGeom prst="cube">
            <a:avLst>
              <a:gd name="adj" fmla="val 3686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群組 28"/>
          <p:cNvGrpSpPr/>
          <p:nvPr/>
        </p:nvGrpSpPr>
        <p:grpSpPr>
          <a:xfrm>
            <a:off x="2989708" y="2084510"/>
            <a:ext cx="1230925" cy="1049449"/>
            <a:chOff x="2989708" y="2084510"/>
            <a:chExt cx="1230925" cy="1049449"/>
          </a:xfrm>
        </p:grpSpPr>
        <p:grpSp>
          <p:nvGrpSpPr>
            <p:cNvPr id="25" name="群組 24"/>
            <p:cNvGrpSpPr/>
            <p:nvPr/>
          </p:nvGrpSpPr>
          <p:grpSpPr>
            <a:xfrm>
              <a:off x="4017872" y="2659253"/>
              <a:ext cx="202761" cy="472802"/>
              <a:chOff x="4017872" y="2659253"/>
              <a:chExt cx="202761" cy="472802"/>
            </a:xfrm>
          </p:grpSpPr>
          <p:cxnSp>
            <p:nvCxnSpPr>
              <p:cNvPr id="26" name="直線接點 25"/>
              <p:cNvCxnSpPr>
                <a:stCxn id="113" idx="0"/>
                <a:endCxn id="113" idx="1"/>
              </p:cNvCxnSpPr>
              <p:nvPr/>
            </p:nvCxnSpPr>
            <p:spPr>
              <a:xfrm flipH="1">
                <a:off x="4017872" y="2659253"/>
                <a:ext cx="174298" cy="17429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接點 206"/>
              <p:cNvCxnSpPr>
                <a:stCxn id="113" idx="1"/>
                <a:endCxn id="113" idx="3"/>
              </p:cNvCxnSpPr>
              <p:nvPr/>
            </p:nvCxnSpPr>
            <p:spPr>
              <a:xfrm>
                <a:off x="4017872" y="2833551"/>
                <a:ext cx="0" cy="29850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接點 207"/>
              <p:cNvCxnSpPr/>
              <p:nvPr/>
            </p:nvCxnSpPr>
            <p:spPr>
              <a:xfrm flipH="1">
                <a:off x="4042949" y="2950848"/>
                <a:ext cx="174298" cy="17429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接點 208"/>
              <p:cNvCxnSpPr/>
              <p:nvPr/>
            </p:nvCxnSpPr>
            <p:spPr>
              <a:xfrm>
                <a:off x="4220633" y="2664038"/>
                <a:ext cx="0" cy="29850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/>
          </p:nvGrpSpPr>
          <p:grpSpPr>
            <a:xfrm>
              <a:off x="2989708" y="2666165"/>
              <a:ext cx="178212" cy="467794"/>
              <a:chOff x="2989708" y="2666165"/>
              <a:chExt cx="178212" cy="467794"/>
            </a:xfrm>
          </p:grpSpPr>
          <p:cxnSp>
            <p:nvCxnSpPr>
              <p:cNvPr id="211" name="直線接點 210"/>
              <p:cNvCxnSpPr>
                <a:stCxn id="112" idx="0"/>
              </p:cNvCxnSpPr>
              <p:nvPr/>
            </p:nvCxnSpPr>
            <p:spPr>
              <a:xfrm flipH="1">
                <a:off x="2989708" y="2666165"/>
                <a:ext cx="176110" cy="1692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接點 211"/>
              <p:cNvCxnSpPr/>
              <p:nvPr/>
            </p:nvCxnSpPr>
            <p:spPr>
              <a:xfrm>
                <a:off x="2989708" y="2835455"/>
                <a:ext cx="0" cy="29850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接點 212"/>
              <p:cNvCxnSpPr>
                <a:endCxn id="112" idx="3"/>
              </p:cNvCxnSpPr>
              <p:nvPr/>
            </p:nvCxnSpPr>
            <p:spPr>
              <a:xfrm flipH="1">
                <a:off x="2991520" y="2961287"/>
                <a:ext cx="176400" cy="1692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接點 213"/>
              <p:cNvCxnSpPr>
                <a:stCxn id="112" idx="0"/>
              </p:cNvCxnSpPr>
              <p:nvPr/>
            </p:nvCxnSpPr>
            <p:spPr>
              <a:xfrm>
                <a:off x="3165818" y="2666165"/>
                <a:ext cx="0" cy="29828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群組 27"/>
            <p:cNvGrpSpPr/>
            <p:nvPr/>
          </p:nvGrpSpPr>
          <p:grpSpPr>
            <a:xfrm>
              <a:off x="3515736" y="2084510"/>
              <a:ext cx="197043" cy="472802"/>
              <a:chOff x="3515736" y="2084510"/>
              <a:chExt cx="197043" cy="472802"/>
            </a:xfrm>
          </p:grpSpPr>
          <p:cxnSp>
            <p:nvCxnSpPr>
              <p:cNvPr id="139" name="直線接點 138"/>
              <p:cNvCxnSpPr>
                <a:stCxn id="110" idx="0"/>
                <a:endCxn id="110" idx="1"/>
              </p:cNvCxnSpPr>
              <p:nvPr/>
            </p:nvCxnSpPr>
            <p:spPr>
              <a:xfrm flipH="1">
                <a:off x="3515736" y="2084510"/>
                <a:ext cx="174298" cy="17429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>
                <a:stCxn id="110" idx="1"/>
                <a:endCxn id="110" idx="3"/>
              </p:cNvCxnSpPr>
              <p:nvPr/>
            </p:nvCxnSpPr>
            <p:spPr>
              <a:xfrm>
                <a:off x="3515736" y="2258808"/>
                <a:ext cx="0" cy="29850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H="1">
                <a:off x="3532000" y="2374790"/>
                <a:ext cx="174298" cy="17429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/>
              <p:cNvCxnSpPr/>
              <p:nvPr/>
            </p:nvCxnSpPr>
            <p:spPr>
              <a:xfrm>
                <a:off x="3712779" y="2087980"/>
                <a:ext cx="0" cy="29850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群組 29"/>
          <p:cNvGrpSpPr/>
          <p:nvPr/>
        </p:nvGrpSpPr>
        <p:grpSpPr>
          <a:xfrm>
            <a:off x="2456132" y="3269681"/>
            <a:ext cx="2030208" cy="533241"/>
            <a:chOff x="2456132" y="3269681"/>
            <a:chExt cx="2030208" cy="533241"/>
          </a:xfrm>
        </p:grpSpPr>
        <p:cxnSp>
          <p:nvCxnSpPr>
            <p:cNvPr id="202" name="Straight Arrow Connector 216"/>
            <p:cNvCxnSpPr/>
            <p:nvPr/>
          </p:nvCxnSpPr>
          <p:spPr>
            <a:xfrm flipH="1" flipV="1">
              <a:off x="3572581" y="3269681"/>
              <a:ext cx="142559" cy="316602"/>
            </a:xfrm>
            <a:prstGeom prst="straightConnector1">
              <a:avLst/>
            </a:prstGeom>
            <a:ln w="5715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16"/>
            <p:cNvCxnSpPr/>
            <p:nvPr/>
          </p:nvCxnSpPr>
          <p:spPr>
            <a:xfrm flipV="1">
              <a:off x="4253996" y="3298935"/>
              <a:ext cx="232344" cy="293656"/>
            </a:xfrm>
            <a:prstGeom prst="straightConnector1">
              <a:avLst/>
            </a:prstGeom>
            <a:ln w="5715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16"/>
            <p:cNvCxnSpPr>
              <a:endCxn id="114" idx="5"/>
            </p:cNvCxnSpPr>
            <p:nvPr/>
          </p:nvCxnSpPr>
          <p:spPr>
            <a:xfrm flipH="1" flipV="1">
              <a:off x="2923621" y="3427650"/>
              <a:ext cx="309264" cy="152687"/>
            </a:xfrm>
            <a:prstGeom prst="straightConnector1">
              <a:avLst/>
            </a:prstGeom>
            <a:ln w="5715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16"/>
            <p:cNvCxnSpPr/>
            <p:nvPr/>
          </p:nvCxnSpPr>
          <p:spPr>
            <a:xfrm flipH="1">
              <a:off x="2456132" y="3580337"/>
              <a:ext cx="223279" cy="222585"/>
            </a:xfrm>
            <a:prstGeom prst="straightConnector1">
              <a:avLst/>
            </a:prstGeom>
            <a:ln w="5715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/>
          <p:cNvGrpSpPr/>
          <p:nvPr/>
        </p:nvGrpSpPr>
        <p:grpSpPr>
          <a:xfrm>
            <a:off x="2700669" y="2575379"/>
            <a:ext cx="1429915" cy="414336"/>
            <a:chOff x="2700669" y="2575379"/>
            <a:chExt cx="1429915" cy="414336"/>
          </a:xfrm>
        </p:grpSpPr>
        <p:cxnSp>
          <p:nvCxnSpPr>
            <p:cNvPr id="216" name="Straight Arrow Connector 216"/>
            <p:cNvCxnSpPr>
              <a:endCxn id="112" idx="2"/>
            </p:cNvCxnSpPr>
            <p:nvPr/>
          </p:nvCxnSpPr>
          <p:spPr>
            <a:xfrm flipH="1">
              <a:off x="2700669" y="2924492"/>
              <a:ext cx="382782" cy="65223"/>
            </a:xfrm>
            <a:prstGeom prst="straightConnector1">
              <a:avLst/>
            </a:prstGeom>
            <a:ln w="5715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216"/>
            <p:cNvCxnSpPr/>
            <p:nvPr/>
          </p:nvCxnSpPr>
          <p:spPr>
            <a:xfrm flipH="1" flipV="1">
              <a:off x="4130098" y="2575379"/>
              <a:ext cx="486" cy="343807"/>
            </a:xfrm>
            <a:prstGeom prst="straightConnector1">
              <a:avLst/>
            </a:prstGeom>
            <a:ln w="57150" cmpd="sng"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9" name="Straight Arrow Connector 216"/>
          <p:cNvCxnSpPr/>
          <p:nvPr/>
        </p:nvCxnSpPr>
        <p:spPr>
          <a:xfrm flipH="1" flipV="1">
            <a:off x="3343225" y="2043953"/>
            <a:ext cx="283299" cy="296773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23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4967 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4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0.24653 -3.7037E-6 C 0.35712 -3.7037E-6 0.49341 -0.02615 0.49341 -0.04629 L 0.49341 -0.09259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70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47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"/>
                            </p:stCondLst>
                            <p:childTnLst>
                              <p:par>
                                <p:cTn id="15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52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20"/>
                            </p:stCondLst>
                            <p:childTnLst>
                              <p:par>
                                <p:cTn id="15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57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30"/>
                            </p:stCondLst>
                            <p:childTnLst>
                              <p:par>
                                <p:cTn id="16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40"/>
                            </p:stCondLst>
                            <p:childTnLst>
                              <p:par>
                                <p:cTn id="16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50"/>
                            </p:stCondLst>
                            <p:childTnLst>
                              <p:par>
                                <p:cTn id="17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2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560"/>
                            </p:stCondLst>
                            <p:childTnLst>
                              <p:par>
                                <p:cTn id="17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77" dur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070"/>
                            </p:stCondLst>
                            <p:childTnLst>
                              <p:par>
                                <p:cTn id="18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580"/>
                            </p:stCondLst>
                            <p:childTnLst>
                              <p:par>
                                <p:cTn id="18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87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090"/>
                            </p:stCondLst>
                            <p:childTnLst>
                              <p:par>
                                <p:cTn id="19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2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600"/>
                            </p:stCondLst>
                            <p:childTnLst>
                              <p:par>
                                <p:cTn id="19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97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110"/>
                            </p:stCondLst>
                            <p:childTnLst>
                              <p:par>
                                <p:cTn id="20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2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620"/>
                            </p:stCondLst>
                            <p:childTnLst>
                              <p:par>
                                <p:cTn id="20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130"/>
                            </p:stCondLst>
                            <p:childTnLst>
                              <p:par>
                                <p:cTn id="21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2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6640"/>
                            </p:stCondLst>
                            <p:childTnLst>
                              <p:par>
                                <p:cTn id="21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7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7150"/>
                            </p:stCondLst>
                            <p:childTnLst>
                              <p:par>
                                <p:cTn id="22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222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660"/>
                            </p:stCondLst>
                            <p:childTnLst>
                              <p:par>
                                <p:cTn id="22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7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8170"/>
                            </p:stCondLst>
                            <p:childTnLst>
                              <p:par>
                                <p:cTn id="23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232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8680"/>
                            </p:stCondLst>
                            <p:childTnLst>
                              <p:par>
                                <p:cTn id="235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37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96" grpId="0" animBg="1"/>
      <p:bldP spid="72" grpId="0" animBg="1"/>
      <p:bldP spid="75" grpId="0" animBg="1"/>
      <p:bldP spid="76" grpId="0" animBg="1"/>
      <p:bldP spid="114" grpId="0" animBg="1"/>
      <p:bldP spid="115" grpId="0" animBg="1"/>
      <p:bldP spid="116" grpId="0" animBg="1"/>
      <p:bldP spid="117" grpId="0" animBg="1"/>
      <p:bldP spid="112" grpId="0" animBg="1"/>
      <p:bldP spid="113" grpId="0" animBg="1"/>
      <p:bldP spid="110" grpId="0" animBg="1"/>
      <p:bldP spid="5" grpId="0"/>
      <p:bldP spid="97" grpId="0" animBg="1"/>
      <p:bldP spid="166" grpId="0" animBg="1"/>
      <p:bldP spid="167" grpId="0" animBg="1"/>
      <p:bldP spid="168" grpId="0" animBg="1"/>
      <p:bldP spid="16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51" grpId="0" animBg="1"/>
      <p:bldP spid="152" grpId="0" animBg="1"/>
      <p:bldP spid="153" grpId="0" animBg="1"/>
      <p:bldP spid="154" grpId="0" animBg="1"/>
      <p:bldP spid="198" grpId="0"/>
      <p:bldP spid="199" grpId="0" animBg="1"/>
      <p:bldP spid="200" grpId="0" animBg="1"/>
      <p:bldP spid="20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內容版面配置區 2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849"/>
            <a:ext cx="9144000" cy="4229345"/>
          </a:xfr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849"/>
            <a:ext cx="9144000" cy="422934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848"/>
            <a:ext cx="9144000" cy="422934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847"/>
            <a:ext cx="9144000" cy="4229345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845"/>
            <a:ext cx="9144000" cy="42293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xperiment results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14</a:t>
            </a:fld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30669" y="3761907"/>
            <a:ext cx="8082662" cy="523220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Our method performs the best in </a:t>
            </a:r>
            <a:r>
              <a:rPr kumimoji="1" lang="en-US" altLang="zh-TW" sz="280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all settings &amp; datasets</a:t>
            </a:r>
            <a:endParaRPr kumimoji="1" lang="zh-TW" altLang="en-US" sz="28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5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Ego-engagement prediction (1/2)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rediction_example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00" y="1702264"/>
            <a:ext cx="9108000" cy="51232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483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Ego-engagement </a:t>
            </a:r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prediction (</a:t>
            </a:r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2/2</a:t>
            </a:r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rediction_example3-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0" y="1690689"/>
            <a:ext cx="9108000" cy="51232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378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Failure case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rediction_example5-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0" y="1690689"/>
            <a:ext cx="9108000" cy="51232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4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rediction_exampl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000" y="2611729"/>
            <a:ext cx="7167999" cy="403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1474"/>
            <a:ext cx="7886700" cy="4351338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Engagement is predictable from egocentric video</a:t>
            </a: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UT EE – a new dataset for egocentric engagement</a:t>
            </a:r>
          </a:p>
          <a:p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89257" y="5962427"/>
            <a:ext cx="5492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http://</a:t>
            </a:r>
            <a:r>
              <a:rPr kumimoji="1" lang="en-US" altLang="zh-TW" sz="2000" dirty="0" err="1" smtClean="0">
                <a:latin typeface="Times New Roman" charset="0"/>
                <a:ea typeface="Times New Roman" charset="0"/>
                <a:cs typeface="Times New Roman" charset="0"/>
              </a:rPr>
              <a:t>vision.cs.utexas.edu</a:t>
            </a:r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/projects/ego-engagement</a:t>
            </a:r>
            <a:endParaRPr kumimoji="1" lang="zh-TW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66" y="4598959"/>
            <a:ext cx="1728000" cy="172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4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Failure </a:t>
            </a:r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case (2/2)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19</a:t>
            </a:fld>
            <a:endParaRPr kumimoji="1" lang="zh-TW" altLang="en-US" dirty="0"/>
          </a:p>
        </p:txBody>
      </p:sp>
      <p:pic>
        <p:nvPicPr>
          <p:cNvPr id="7" name="failure_case_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8565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Imagine this is where you are …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91" y="1825294"/>
            <a:ext cx="6042285" cy="3600000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07" y="1833443"/>
            <a:ext cx="5603051" cy="35918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34" y="1825294"/>
            <a:ext cx="5400000" cy="360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0784" y="3363684"/>
            <a:ext cx="7058898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People do not always engage with what they see 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2</a:t>
            </a:fld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08144" y="5559898"/>
            <a:ext cx="73241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800" dirty="0" smtClean="0">
                <a:latin typeface="Times New Roman" charset="0"/>
                <a:ea typeface="Times New Roman" charset="0"/>
                <a:cs typeface="Times New Roman" charset="0"/>
              </a:rPr>
              <a:t>How likely would you </a:t>
            </a:r>
            <a:r>
              <a:rPr kumimoji="1" lang="en-US" altLang="zh-TW" sz="2800" smtClean="0">
                <a:latin typeface="Times New Roman" charset="0"/>
                <a:ea typeface="Times New Roman" charset="0"/>
                <a:cs typeface="Times New Roman" charset="0"/>
              </a:rPr>
              <a:t>engage with </a:t>
            </a:r>
            <a:r>
              <a:rPr kumimoji="1" lang="en-US" altLang="zh-TW" sz="2800" dirty="0" smtClean="0">
                <a:latin typeface="Times New Roman" charset="0"/>
                <a:ea typeface="Times New Roman" charset="0"/>
                <a:cs typeface="Times New Roman" charset="0"/>
              </a:rPr>
              <a:t>what you see?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556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Goal: Detect egocentric engagement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3" name="Picture 8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1" y="3045564"/>
            <a:ext cx="1152000" cy="864000"/>
          </a:xfrm>
          <a:prstGeom prst="rect">
            <a:avLst/>
          </a:prstGeom>
        </p:spPr>
      </p:pic>
      <p:pic>
        <p:nvPicPr>
          <p:cNvPr id="27" name="Picture 12" descr="19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11" y="2089298"/>
            <a:ext cx="1152000" cy="864000"/>
          </a:xfrm>
          <a:prstGeom prst="rect">
            <a:avLst/>
          </a:prstGeom>
        </p:spPr>
      </p:pic>
      <p:pic>
        <p:nvPicPr>
          <p:cNvPr id="30" name="Picture 15" descr="23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62" y="2879928"/>
            <a:ext cx="1152000" cy="864000"/>
          </a:xfrm>
          <a:prstGeom prst="rect">
            <a:avLst/>
          </a:prstGeom>
        </p:spPr>
      </p:pic>
      <p:pic>
        <p:nvPicPr>
          <p:cNvPr id="31" name="Picture 16" descr="3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98" y="3106413"/>
            <a:ext cx="1152000" cy="864000"/>
          </a:xfrm>
          <a:prstGeom prst="rect">
            <a:avLst/>
          </a:prstGeom>
        </p:spPr>
      </p:pic>
      <p:pic>
        <p:nvPicPr>
          <p:cNvPr id="33" name="Picture 18" descr="3279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37" y="2239976"/>
            <a:ext cx="1152000" cy="864000"/>
          </a:xfrm>
          <a:prstGeom prst="rect">
            <a:avLst/>
          </a:prstGeom>
        </p:spPr>
      </p:pic>
      <p:pic>
        <p:nvPicPr>
          <p:cNvPr id="35" name="Picture 20" descr="339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00" y="1912585"/>
            <a:ext cx="1152000" cy="864000"/>
          </a:xfrm>
          <a:prstGeom prst="rect">
            <a:avLst/>
          </a:prstGeom>
        </p:spPr>
      </p:pic>
      <p:sp>
        <p:nvSpPr>
          <p:cNvPr id="37" name="TextBox 28"/>
          <p:cNvSpPr txBox="1"/>
          <p:nvPr/>
        </p:nvSpPr>
        <p:spPr>
          <a:xfrm>
            <a:off x="7691126" y="3537995"/>
            <a:ext cx="82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Time</a:t>
            </a:r>
            <a:endParaRPr lang="en-US" sz="2400" dirty="0">
              <a:latin typeface="Times New Roman"/>
              <a:cs typeface="Times New Roman"/>
            </a:endParaRPr>
          </a:p>
        </p:txBody>
      </p:sp>
      <p:grpSp>
        <p:nvGrpSpPr>
          <p:cNvPr id="39" name="Group 32"/>
          <p:cNvGrpSpPr/>
          <p:nvPr/>
        </p:nvGrpSpPr>
        <p:grpSpPr>
          <a:xfrm>
            <a:off x="3100885" y="1589590"/>
            <a:ext cx="1776651" cy="461666"/>
            <a:chOff x="2509426" y="1724566"/>
            <a:chExt cx="2582711" cy="671122"/>
          </a:xfrm>
        </p:grpSpPr>
        <p:pic>
          <p:nvPicPr>
            <p:cNvPr id="40" name="Picture 30" descr="attention-sign-hi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426" y="1871372"/>
              <a:ext cx="528624" cy="461665"/>
            </a:xfrm>
            <a:prstGeom prst="rect">
              <a:avLst/>
            </a:prstGeom>
          </p:spPr>
        </p:pic>
        <p:sp>
          <p:nvSpPr>
            <p:cNvPr id="41" name="TextBox 31"/>
            <p:cNvSpPr txBox="1"/>
            <p:nvPr/>
          </p:nvSpPr>
          <p:spPr>
            <a:xfrm>
              <a:off x="2971116" y="1724566"/>
              <a:ext cx="2121021" cy="671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Detection</a:t>
              </a:r>
              <a:endParaRPr lang="en-US" sz="24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42" name="Oval 5"/>
          <p:cNvSpPr/>
          <p:nvPr/>
        </p:nvSpPr>
        <p:spPr>
          <a:xfrm>
            <a:off x="3288073" y="2054458"/>
            <a:ext cx="1376415" cy="92046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36"/>
          <p:cNvSpPr/>
          <p:nvPr/>
        </p:nvSpPr>
        <p:spPr>
          <a:xfrm>
            <a:off x="5973537" y="1972063"/>
            <a:ext cx="2393863" cy="1091619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32"/>
          <p:cNvGrpSpPr/>
          <p:nvPr/>
        </p:nvGrpSpPr>
        <p:grpSpPr>
          <a:xfrm>
            <a:off x="6282143" y="1477155"/>
            <a:ext cx="1776651" cy="461666"/>
            <a:chOff x="2509426" y="1724566"/>
            <a:chExt cx="2582711" cy="671122"/>
          </a:xfrm>
        </p:grpSpPr>
        <p:pic>
          <p:nvPicPr>
            <p:cNvPr id="51" name="Picture 30" descr="attention-sign-hi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426" y="1871372"/>
              <a:ext cx="528624" cy="461665"/>
            </a:xfrm>
            <a:prstGeom prst="rect">
              <a:avLst/>
            </a:prstGeom>
          </p:spPr>
        </p:pic>
        <p:sp>
          <p:nvSpPr>
            <p:cNvPr id="52" name="TextBox 31"/>
            <p:cNvSpPr txBox="1"/>
            <p:nvPr/>
          </p:nvSpPr>
          <p:spPr>
            <a:xfrm>
              <a:off x="2971116" y="1724566"/>
              <a:ext cx="2121021" cy="671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Detection</a:t>
              </a:r>
              <a:endParaRPr lang="en-US" sz="24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pic>
        <p:nvPicPr>
          <p:cNvPr id="85" name="圖片 8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62" y="4552037"/>
            <a:ext cx="1800000" cy="1800000"/>
          </a:xfrm>
          <a:prstGeom prst="rect">
            <a:avLst/>
          </a:prstGeom>
        </p:spPr>
      </p:pic>
      <p:cxnSp>
        <p:nvCxnSpPr>
          <p:cNvPr id="15" name="Straight Arrow Connector 4"/>
          <p:cNvCxnSpPr/>
          <p:nvPr/>
        </p:nvCxnSpPr>
        <p:spPr>
          <a:xfrm>
            <a:off x="628650" y="4024444"/>
            <a:ext cx="78867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29"/>
          <p:cNvSpPr txBox="1"/>
          <p:nvPr/>
        </p:nvSpPr>
        <p:spPr>
          <a:xfrm>
            <a:off x="628650" y="1606877"/>
            <a:ext cx="1774863" cy="75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Engagement </a:t>
            </a:r>
          </a:p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Level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3</a:t>
            </a:fld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39" y="4696037"/>
            <a:ext cx="2499174" cy="1512000"/>
          </a:xfrm>
          <a:prstGeom prst="rect">
            <a:avLst/>
          </a:prstGeom>
        </p:spPr>
      </p:pic>
      <p:pic>
        <p:nvPicPr>
          <p:cNvPr id="76" name="Picture 8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76" y="4214663"/>
            <a:ext cx="2880000" cy="2160000"/>
          </a:xfrm>
          <a:prstGeom prst="rect">
            <a:avLst/>
          </a:prstGeom>
        </p:spPr>
      </p:pic>
      <p:pic>
        <p:nvPicPr>
          <p:cNvPr id="79" name="Picture 15" descr="23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75" y="4210683"/>
            <a:ext cx="2880000" cy="2160000"/>
          </a:xfrm>
          <a:prstGeom prst="rect">
            <a:avLst/>
          </a:prstGeom>
        </p:spPr>
      </p:pic>
      <p:pic>
        <p:nvPicPr>
          <p:cNvPr id="80" name="Picture 12" descr="19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75" y="4214663"/>
            <a:ext cx="2880000" cy="2160000"/>
          </a:xfrm>
          <a:prstGeom prst="rect">
            <a:avLst/>
          </a:prstGeom>
        </p:spPr>
      </p:pic>
      <p:pic>
        <p:nvPicPr>
          <p:cNvPr id="81" name="Picture 16" descr="3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75" y="4218643"/>
            <a:ext cx="2880000" cy="2160000"/>
          </a:xfrm>
          <a:prstGeom prst="rect">
            <a:avLst/>
          </a:prstGeom>
        </p:spPr>
      </p:pic>
      <p:pic>
        <p:nvPicPr>
          <p:cNvPr id="82" name="Picture 18" descr="3279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0" y="4218643"/>
            <a:ext cx="2880000" cy="2160000"/>
          </a:xfrm>
          <a:prstGeom prst="rect">
            <a:avLst/>
          </a:prstGeom>
        </p:spPr>
      </p:pic>
      <p:pic>
        <p:nvPicPr>
          <p:cNvPr id="83" name="Picture 20" descr="339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74" y="4218643"/>
            <a:ext cx="2880000" cy="2160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5491" y="4113916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!</a:t>
            </a:r>
            <a:endParaRPr kumimoji="1" lang="zh-TW" altLang="en-US" sz="4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/>
      <p:bldP spid="42" grpId="0" animBg="1"/>
      <p:bldP spid="43" grpId="0" animBg="1"/>
      <p:bldP spid="38" grpId="1"/>
      <p:bldP spid="3" grpId="0"/>
      <p:bldP spid="3" grpId="1"/>
      <p:bldP spid="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群組 104"/>
          <p:cNvGrpSpPr/>
          <p:nvPr/>
        </p:nvGrpSpPr>
        <p:grpSpPr>
          <a:xfrm>
            <a:off x="605500" y="1460004"/>
            <a:ext cx="7909851" cy="2357361"/>
            <a:chOff x="560529" y="1690689"/>
            <a:chExt cx="7909851" cy="2357361"/>
          </a:xfrm>
        </p:grpSpPr>
        <p:sp>
          <p:nvSpPr>
            <p:cNvPr id="106" name="文字方塊 105"/>
            <p:cNvSpPr txBox="1"/>
            <p:nvPr/>
          </p:nvSpPr>
          <p:spPr>
            <a:xfrm>
              <a:off x="560529" y="2362908"/>
              <a:ext cx="7886701" cy="1538883"/>
            </a:xfrm>
            <a:prstGeom prst="rect">
              <a:avLst/>
            </a:prstGeom>
            <a:ln w="38100" cmpd="sng">
              <a:noFill/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88900">
                <a:spcBef>
                  <a:spcPts val="600"/>
                </a:spcBef>
              </a:pPr>
              <a:r>
                <a:rPr kumimoji="1" lang="en-US" altLang="zh-TW" sz="2800" dirty="0">
                  <a:latin typeface="Times New Roman" charset="0"/>
                  <a:ea typeface="Times New Roman" charset="0"/>
                  <a:cs typeface="Times New Roman" charset="0"/>
                </a:rPr>
                <a:t>I</a:t>
              </a:r>
              <a:r>
                <a:rPr kumimoji="1" lang="en-US" altLang="zh-TW" sz="2800" dirty="0" smtClean="0">
                  <a:latin typeface="Times New Roman" charset="0"/>
                  <a:ea typeface="Times New Roman" charset="0"/>
                  <a:cs typeface="Times New Roman" charset="0"/>
                </a:rPr>
                <a:t>f the recorder</a:t>
              </a:r>
            </a:p>
            <a:p>
              <a:pPr marL="449263" indent="-360363">
                <a:spcBef>
                  <a:spcPts val="600"/>
                </a:spcBef>
                <a:buFont typeface="+mj-lt"/>
                <a:buAutoNum type="arabicPeriod"/>
              </a:pPr>
              <a:r>
                <a:rPr kumimoji="1" lang="en-US" altLang="zh-TW" sz="2800" dirty="0" smtClean="0">
                  <a:latin typeface="Times New Roman" charset="0"/>
                  <a:ea typeface="Times New Roman" charset="0"/>
                  <a:cs typeface="Times New Roman" charset="0"/>
                </a:rPr>
                <a:t>is attracted by some object(s)</a:t>
              </a:r>
            </a:p>
            <a:p>
              <a:pPr marL="449263" indent="-360363">
                <a:spcBef>
                  <a:spcPts val="600"/>
                </a:spcBef>
                <a:buFont typeface="+mj-lt"/>
                <a:buAutoNum type="arabicPeriod"/>
              </a:pPr>
              <a:r>
                <a:rPr kumimoji="1" lang="en-US" altLang="zh-TW" sz="2800" dirty="0" smtClean="0">
                  <a:latin typeface="Times New Roman" charset="0"/>
                  <a:ea typeface="Times New Roman" charset="0"/>
                  <a:cs typeface="Times New Roman" charset="0"/>
                </a:rPr>
                <a:t>purposefully gathers information of the object(s)</a:t>
              </a:r>
              <a:endParaRPr kumimoji="1" lang="en-US" altLang="zh-TW" sz="2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7" name="圓角矩形 106"/>
            <p:cNvSpPr/>
            <p:nvPr/>
          </p:nvSpPr>
          <p:spPr>
            <a:xfrm>
              <a:off x="583681" y="1690689"/>
              <a:ext cx="7886699" cy="2357361"/>
            </a:xfrm>
            <a:prstGeom prst="roundRect">
              <a:avLst>
                <a:gd name="adj" fmla="val 1158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8" name="圓角化同側角落矩形 107"/>
            <p:cNvSpPr/>
            <p:nvPr/>
          </p:nvSpPr>
          <p:spPr>
            <a:xfrm>
              <a:off x="583680" y="1690689"/>
              <a:ext cx="7886700" cy="6014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>
              <a:noAutofit/>
            </a:bodyPr>
            <a:lstStyle/>
            <a:p>
              <a:r>
                <a:rPr kumimoji="1" lang="en-US" altLang="zh-TW" sz="3200" dirty="0" smtClean="0">
                  <a:latin typeface="Times New Roman" charset="0"/>
                  <a:ea typeface="Times New Roman" charset="0"/>
                  <a:cs typeface="Times New Roman" charset="0"/>
                </a:rPr>
                <a:t>Definition: High engagement interval</a:t>
              </a:r>
              <a:endParaRPr kumimoji="1" lang="zh-TW" altLang="en-US" sz="3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Goal: Detect egocentric engagement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4" name="群組 103"/>
          <p:cNvGrpSpPr/>
          <p:nvPr/>
        </p:nvGrpSpPr>
        <p:grpSpPr>
          <a:xfrm>
            <a:off x="628650" y="3813214"/>
            <a:ext cx="7886700" cy="2547289"/>
            <a:chOff x="781050" y="1629555"/>
            <a:chExt cx="7886700" cy="2547289"/>
          </a:xfrm>
        </p:grpSpPr>
        <p:cxnSp>
          <p:nvCxnSpPr>
            <p:cNvPr id="86" name="Straight Arrow Connector 4"/>
            <p:cNvCxnSpPr/>
            <p:nvPr/>
          </p:nvCxnSpPr>
          <p:spPr>
            <a:xfrm>
              <a:off x="781050" y="4176844"/>
              <a:ext cx="788670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" descr="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891" y="3197964"/>
              <a:ext cx="1152000" cy="864000"/>
            </a:xfrm>
            <a:prstGeom prst="rect">
              <a:avLst/>
            </a:prstGeom>
          </p:spPr>
        </p:pic>
        <p:pic>
          <p:nvPicPr>
            <p:cNvPr id="88" name="Picture 12" descr="199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611" y="2241698"/>
              <a:ext cx="1152000" cy="864000"/>
            </a:xfrm>
            <a:prstGeom prst="rect">
              <a:avLst/>
            </a:prstGeom>
          </p:spPr>
        </p:pic>
        <p:pic>
          <p:nvPicPr>
            <p:cNvPr id="89" name="Picture 15" descr="23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562" y="3032328"/>
              <a:ext cx="1152000" cy="864000"/>
            </a:xfrm>
            <a:prstGeom prst="rect">
              <a:avLst/>
            </a:prstGeom>
          </p:spPr>
        </p:pic>
        <p:pic>
          <p:nvPicPr>
            <p:cNvPr id="90" name="Picture 16" descr="305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898" y="3258813"/>
              <a:ext cx="1152000" cy="864000"/>
            </a:xfrm>
            <a:prstGeom prst="rect">
              <a:avLst/>
            </a:prstGeom>
          </p:spPr>
        </p:pic>
        <p:pic>
          <p:nvPicPr>
            <p:cNvPr id="91" name="Picture 18" descr="3279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937" y="2392376"/>
              <a:ext cx="1152000" cy="864000"/>
            </a:xfrm>
            <a:prstGeom prst="rect">
              <a:avLst/>
            </a:prstGeom>
          </p:spPr>
        </p:pic>
        <p:pic>
          <p:nvPicPr>
            <p:cNvPr id="92" name="Picture 20" descr="3394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800" y="2064985"/>
              <a:ext cx="1152000" cy="864000"/>
            </a:xfrm>
            <a:prstGeom prst="rect">
              <a:avLst/>
            </a:prstGeom>
          </p:spPr>
        </p:pic>
        <p:sp>
          <p:nvSpPr>
            <p:cNvPr id="93" name="TextBox 28"/>
            <p:cNvSpPr txBox="1"/>
            <p:nvPr/>
          </p:nvSpPr>
          <p:spPr>
            <a:xfrm>
              <a:off x="7843526" y="3690395"/>
              <a:ext cx="824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Times New Roman"/>
                  <a:cs typeface="Times New Roman"/>
                </a:rPr>
                <a:t>Time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94" name="TextBox 29"/>
            <p:cNvSpPr txBox="1"/>
            <p:nvPr/>
          </p:nvSpPr>
          <p:spPr>
            <a:xfrm>
              <a:off x="781050" y="1759277"/>
              <a:ext cx="1774863" cy="75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Times New Roman"/>
                  <a:cs typeface="Times New Roman"/>
                </a:rPr>
                <a:t>Engagement </a:t>
              </a:r>
            </a:p>
            <a:p>
              <a:pPr algn="ctr"/>
              <a:r>
                <a:rPr lang="en-US" sz="2400" dirty="0" smtClean="0">
                  <a:latin typeface="Times New Roman"/>
                  <a:cs typeface="Times New Roman"/>
                </a:rPr>
                <a:t>Level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grpSp>
          <p:nvGrpSpPr>
            <p:cNvPr id="95" name="Group 32"/>
            <p:cNvGrpSpPr/>
            <p:nvPr/>
          </p:nvGrpSpPr>
          <p:grpSpPr>
            <a:xfrm>
              <a:off x="3253285" y="1741990"/>
              <a:ext cx="1776651" cy="461666"/>
              <a:chOff x="2509426" y="1724566"/>
              <a:chExt cx="2582711" cy="671122"/>
            </a:xfrm>
          </p:grpSpPr>
          <p:pic>
            <p:nvPicPr>
              <p:cNvPr id="96" name="Picture 30" descr="attention-sign-hi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9426" y="1871372"/>
                <a:ext cx="528624" cy="461665"/>
              </a:xfrm>
              <a:prstGeom prst="rect">
                <a:avLst/>
              </a:prstGeom>
            </p:spPr>
          </p:pic>
          <p:sp>
            <p:nvSpPr>
              <p:cNvPr id="97" name="TextBox 31"/>
              <p:cNvSpPr txBox="1"/>
              <p:nvPr/>
            </p:nvSpPr>
            <p:spPr>
              <a:xfrm>
                <a:off x="2971116" y="1724566"/>
                <a:ext cx="2121021" cy="671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Detection</a:t>
                </a:r>
                <a:endParaRPr lang="en-US" sz="2400" dirty="0"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98" name="Oval 5"/>
            <p:cNvSpPr/>
            <p:nvPr/>
          </p:nvSpPr>
          <p:spPr>
            <a:xfrm>
              <a:off x="3440473" y="2206858"/>
              <a:ext cx="1376415" cy="92046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36"/>
            <p:cNvSpPr/>
            <p:nvPr/>
          </p:nvSpPr>
          <p:spPr>
            <a:xfrm>
              <a:off x="6125937" y="2124463"/>
              <a:ext cx="2393863" cy="10916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32"/>
            <p:cNvGrpSpPr/>
            <p:nvPr/>
          </p:nvGrpSpPr>
          <p:grpSpPr>
            <a:xfrm>
              <a:off x="6434543" y="1629555"/>
              <a:ext cx="1776651" cy="461666"/>
              <a:chOff x="2509426" y="1724566"/>
              <a:chExt cx="2582711" cy="671122"/>
            </a:xfrm>
          </p:grpSpPr>
          <p:pic>
            <p:nvPicPr>
              <p:cNvPr id="101" name="Picture 30" descr="attention-sign-hi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9426" y="1871372"/>
                <a:ext cx="528624" cy="461665"/>
              </a:xfrm>
              <a:prstGeom prst="rect">
                <a:avLst/>
              </a:prstGeom>
            </p:spPr>
          </p:pic>
          <p:sp>
            <p:nvSpPr>
              <p:cNvPr id="102" name="TextBox 31"/>
              <p:cNvSpPr txBox="1"/>
              <p:nvPr/>
            </p:nvSpPr>
            <p:spPr>
              <a:xfrm>
                <a:off x="2971116" y="1724566"/>
                <a:ext cx="2121021" cy="671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Detection</a:t>
                </a:r>
                <a:endParaRPr lang="en-US" sz="2400" dirty="0"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32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Applications of ego-engagement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Behavior analysis</a:t>
            </a: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VR display</a:t>
            </a: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Intelligent camera control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5</a:t>
            </a:fld>
            <a:endParaRPr kumimoji="1" lang="zh-TW" altLang="en-US" dirty="0"/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18" y="1819058"/>
            <a:ext cx="3024000" cy="2016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50" y="2993294"/>
            <a:ext cx="3024000" cy="2016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50" y="4167530"/>
            <a:ext cx="3024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Saliency/Gaze vs. Engagement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Saliency – predict </a:t>
            </a:r>
            <a:r>
              <a:rPr kumimoji="1" lang="en-US" altLang="zh-TW" i="1" u="sng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where</a:t>
            </a:r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 third-party </a:t>
            </a:r>
          </a:p>
          <a:p>
            <a:pPr marL="230188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viewer’s gaze is</a:t>
            </a:r>
          </a:p>
          <a:p>
            <a:pPr marL="230188" indent="0">
              <a:buNone/>
            </a:pPr>
            <a:r>
              <a:rPr kumimoji="1" lang="en-US" altLang="zh-TW" sz="18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en-US" altLang="zh-TW" sz="1800" dirty="0" err="1" smtClean="0">
                <a:latin typeface="Times New Roman" charset="0"/>
                <a:ea typeface="Times New Roman" charset="0"/>
                <a:cs typeface="Times New Roman" charset="0"/>
              </a:rPr>
              <a:t>Harel</a:t>
            </a:r>
            <a:r>
              <a:rPr kumimoji="1" lang="en-US" altLang="zh-TW" sz="1800" dirty="0" smtClean="0">
                <a:latin typeface="Times New Roman" charset="0"/>
                <a:ea typeface="Times New Roman" charset="0"/>
                <a:cs typeface="Times New Roman" charset="0"/>
              </a:rPr>
              <a:t> et al. 2007, </a:t>
            </a:r>
            <a:r>
              <a:rPr lang="en-US" altLang="zh-TW" sz="1800" dirty="0" err="1">
                <a:latin typeface="Times New Roman" charset="0"/>
                <a:ea typeface="Times New Roman" charset="0"/>
                <a:cs typeface="Times New Roman" charset="0"/>
              </a:rPr>
              <a:t>Itti</a:t>
            </a:r>
            <a:r>
              <a:rPr lang="en-US" altLang="zh-TW" sz="1800" dirty="0">
                <a:latin typeface="Times New Roman" charset="0"/>
                <a:ea typeface="Times New Roman" charset="0"/>
                <a:cs typeface="Times New Roman" charset="0"/>
              </a:rPr>
              <a:t> &amp; </a:t>
            </a:r>
            <a:r>
              <a:rPr lang="en-US" altLang="zh-TW" sz="1800" dirty="0" err="1">
                <a:latin typeface="Times New Roman" charset="0"/>
                <a:ea typeface="Times New Roman" charset="0"/>
                <a:cs typeface="Times New Roman" charset="0"/>
              </a:rPr>
              <a:t>Baldi</a:t>
            </a:r>
            <a:r>
              <a:rPr lang="en-US" altLang="zh-TW" sz="1800" dirty="0">
                <a:latin typeface="Times New Roman" charset="0"/>
                <a:ea typeface="Times New Roman" charset="0"/>
                <a:cs typeface="Times New Roman" charset="0"/>
              </a:rPr>
              <a:t> 2009,</a:t>
            </a:r>
            <a:r>
              <a:rPr kumimoji="1" lang="en-US" altLang="zh-TW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1800" dirty="0" err="1" smtClean="0">
                <a:latin typeface="Times New Roman" charset="0"/>
                <a:ea typeface="Times New Roman" charset="0"/>
                <a:cs typeface="Times New Roman" charset="0"/>
              </a:rPr>
              <a:t>Rudoy</a:t>
            </a:r>
            <a:r>
              <a:rPr lang="en-US" altLang="zh-TW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1800" dirty="0">
                <a:latin typeface="Times New Roman" charset="0"/>
                <a:ea typeface="Times New Roman" charset="0"/>
                <a:cs typeface="Times New Roman" charset="0"/>
              </a:rPr>
              <a:t>et al. 2013, </a:t>
            </a:r>
            <a:r>
              <a:rPr lang="en-US" altLang="zh-TW" sz="1800" dirty="0" smtClean="0">
                <a:latin typeface="Times New Roman" charset="0"/>
                <a:ea typeface="Times New Roman" charset="0"/>
                <a:cs typeface="Times New Roman" charset="0"/>
              </a:rPr>
              <a:t>…]</a:t>
            </a:r>
          </a:p>
          <a:p>
            <a:pPr marL="11113" indent="0">
              <a:buNone/>
            </a:pPr>
            <a:endParaRPr lang="en-US" altLang="zh-TW" sz="1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Egocentric gaze – predict </a:t>
            </a:r>
            <a:r>
              <a:rPr kumimoji="1" lang="en-US" altLang="zh-TW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where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the</a:t>
            </a:r>
          </a:p>
          <a:p>
            <a:pPr marL="230188" indent="0">
              <a:spcBef>
                <a:spcPts val="0"/>
              </a:spcBef>
              <a:buNone/>
            </a:pPr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amera wearer is looking</a:t>
            </a:r>
          </a:p>
          <a:p>
            <a:pPr marL="230188" lvl="1" indent="0">
              <a:spcBef>
                <a:spcPts val="1000"/>
              </a:spcBef>
              <a:buNone/>
            </a:pPr>
            <a:r>
              <a:rPr lang="en-US" altLang="zh-TW" sz="1800" dirty="0" smtClean="0">
                <a:latin typeface="Times New Roman" charset="0"/>
                <a:ea typeface="Times New Roman" charset="0"/>
                <a:cs typeface="Times New Roman" charset="0"/>
              </a:rPr>
              <a:t>[Li et al. 2013, Yamada et al. 2012]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6</a:t>
            </a:fld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04" y="3335583"/>
            <a:ext cx="1915051" cy="1440000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4"/>
          <a:srcRect l="35104" t="12096" r="45618" b="32019"/>
          <a:stretch/>
        </p:blipFill>
        <p:spPr>
          <a:xfrm>
            <a:off x="6610604" y="1754815"/>
            <a:ext cx="1912076" cy="1440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37378" y="4954971"/>
            <a:ext cx="7269243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smtClean="0">
                <a:latin typeface="Times New Roman" charset="0"/>
                <a:ea typeface="Times New Roman" charset="0"/>
                <a:cs typeface="Times New Roman" charset="0"/>
              </a:rPr>
              <a:t>Saliency/gaze does not capture </a:t>
            </a:r>
            <a:r>
              <a:rPr kumimoji="1" lang="en-US" altLang="zh-TW" sz="36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when</a:t>
            </a:r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a person is engaged with </a:t>
            </a: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what he sees</a:t>
            </a:r>
            <a:endParaRPr kumimoji="1" lang="zh-TW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5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UT Egocentric Engagement dataset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Focus on “browsing scenarios”</a:t>
            </a:r>
          </a:p>
          <a:p>
            <a:r>
              <a:rPr kumimoji="1" lang="en-US" altLang="zh-TW" sz="2400" b="1" dirty="0" smtClean="0">
                <a:latin typeface="Times New Roman" charset="0"/>
                <a:ea typeface="Times New Roman" charset="0"/>
                <a:cs typeface="Times New Roman" charset="0"/>
              </a:rPr>
              <a:t>27 videos </a:t>
            </a:r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recorded by </a:t>
            </a:r>
            <a:r>
              <a:rPr kumimoji="1" lang="en-US" altLang="zh-TW" sz="2400" b="1" dirty="0" smtClean="0">
                <a:latin typeface="Times New Roman" charset="0"/>
                <a:ea typeface="Times New Roman" charset="0"/>
                <a:cs typeface="Times New Roman" charset="0"/>
              </a:rPr>
              <a:t>9 subjects</a:t>
            </a:r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(recorders)</a:t>
            </a:r>
          </a:p>
          <a:p>
            <a:r>
              <a:rPr kumimoji="1" lang="en-US" altLang="zh-TW" sz="2400" b="1" dirty="0" smtClean="0">
                <a:latin typeface="Times New Roman" charset="0"/>
                <a:ea typeface="Times New Roman" charset="0"/>
                <a:cs typeface="Times New Roman" charset="0"/>
              </a:rPr>
              <a:t>14 hours</a:t>
            </a:r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total length</a:t>
            </a:r>
          </a:p>
          <a:p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Frame-level engagement label by </a:t>
            </a:r>
            <a:r>
              <a:rPr kumimoji="1" lang="en-US" altLang="zh-TW" sz="2400" b="1" dirty="0" smtClean="0">
                <a:latin typeface="Times New Roman" charset="0"/>
                <a:ea typeface="Times New Roman" charset="0"/>
                <a:cs typeface="Times New Roman" charset="0"/>
              </a:rPr>
              <a:t>10 annotators</a:t>
            </a:r>
            <a:endParaRPr kumimoji="1" lang="zh-TW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6" descr="77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95" y="1486524"/>
            <a:ext cx="1802041" cy="1351531"/>
          </a:xfrm>
          <a:prstGeom prst="rect">
            <a:avLst/>
          </a:prstGeom>
        </p:spPr>
      </p:pic>
      <p:pic>
        <p:nvPicPr>
          <p:cNvPr id="5" name="Picture 7" descr="833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65451"/>
            <a:ext cx="1802041" cy="1351531"/>
          </a:xfrm>
          <a:prstGeom prst="rect">
            <a:avLst/>
          </a:prstGeom>
        </p:spPr>
      </p:pic>
      <p:pic>
        <p:nvPicPr>
          <p:cNvPr id="6" name="Picture 8" descr="9583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4" y="2950397"/>
            <a:ext cx="1802041" cy="1351531"/>
          </a:xfrm>
          <a:prstGeom prst="rect">
            <a:avLst/>
          </a:prstGeom>
        </p:spPr>
      </p:pic>
      <p:pic>
        <p:nvPicPr>
          <p:cNvPr id="7" name="Picture 9" descr="11407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85" y="1520716"/>
            <a:ext cx="1802041" cy="1351531"/>
          </a:xfrm>
          <a:prstGeom prst="rect">
            <a:avLst/>
          </a:prstGeom>
        </p:spPr>
      </p:pic>
      <p:pic>
        <p:nvPicPr>
          <p:cNvPr id="8" name="Picture 11" descr="13030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85" y="2931733"/>
            <a:ext cx="1802041" cy="1351531"/>
          </a:xfrm>
          <a:prstGeom prst="rect">
            <a:avLst/>
          </a:prstGeom>
        </p:spPr>
      </p:pic>
      <p:pic>
        <p:nvPicPr>
          <p:cNvPr id="9" name="Picture 12" descr="29530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51" y="1524031"/>
            <a:ext cx="1802041" cy="1351531"/>
          </a:xfrm>
          <a:prstGeom prst="rect">
            <a:avLst/>
          </a:prstGeom>
        </p:spPr>
      </p:pic>
      <p:pic>
        <p:nvPicPr>
          <p:cNvPr id="10" name="Picture 13" descr="48738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05" y="2950397"/>
            <a:ext cx="1802041" cy="1351531"/>
          </a:xfrm>
          <a:prstGeom prst="rect">
            <a:avLst/>
          </a:prstGeom>
        </p:spPr>
      </p:pic>
      <p:pic>
        <p:nvPicPr>
          <p:cNvPr id="11" name="Picture 14" descr="2310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16" y="2950397"/>
            <a:ext cx="1812676" cy="1359507"/>
          </a:xfrm>
          <a:prstGeom prst="rect">
            <a:avLst/>
          </a:prstGeom>
        </p:spPr>
      </p:pic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7</a:t>
            </a:fld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5350" y="437696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8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Annotation analysis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To verify engagement is predictable, we evaluate</a:t>
            </a:r>
          </a:p>
          <a:p>
            <a:pPr lvl="1"/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How consistent are the annotations by annotators?</a:t>
            </a:r>
          </a:p>
          <a:p>
            <a:pPr lvl="1"/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Can annotators predict recorder engagement?</a:t>
            </a:r>
            <a:endParaRPr kumimoji="1"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47" y="3359833"/>
            <a:ext cx="5533704" cy="14467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5147" y="3907458"/>
            <a:ext cx="5533704" cy="39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805147" y="4303458"/>
            <a:ext cx="5533704" cy="39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8</a:t>
            </a:fld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933570" y="5230148"/>
            <a:ext cx="7276859" cy="523220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Engagement is predictable from egocentric </a:t>
            </a:r>
            <a:r>
              <a:rPr kumimoji="1" lang="en-US" altLang="zh-TW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video</a:t>
            </a:r>
            <a:endParaRPr kumimoji="1" lang="en-US" altLang="zh-TW" sz="28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7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Challenges for detecting engagement</a:t>
            </a:r>
            <a:endParaRPr kumimoji="1" lang="zh-TW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9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kumimoji="1" lang="en-US" altLang="zh-TW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TW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TW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TW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TW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Diverse visual content</a:t>
                </a:r>
              </a:p>
              <a:p>
                <a:r>
                  <a:rPr kumimoji="1"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Being engaged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≠</m:t>
                    </m:r>
                  </m:oMath>
                </a14:m>
                <a:r>
                  <a:rPr kumimoji="1"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being static</a:t>
                </a:r>
              </a:p>
            </p:txBody>
          </p:sp>
        </mc:Choice>
        <mc:Fallback xmlns="">
          <p:sp>
            <p:nvSpPr>
              <p:cNvPr id="10" name="內容版面配置區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9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A969-E548-794B-9C19-5F736B70358E}" type="slidenum">
              <a:rPr kumimoji="1" lang="zh-TW" altLang="en-US" smtClean="0"/>
              <a:t>9</a:t>
            </a:fld>
            <a:endParaRPr kumimoji="1" lang="zh-TW" altLang="en-US" dirty="0"/>
          </a:p>
        </p:txBody>
      </p:sp>
      <p:pic>
        <p:nvPicPr>
          <p:cNvPr id="5" name="highlight-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2505" r="12494"/>
          <a:stretch/>
        </p:blipFill>
        <p:spPr>
          <a:xfrm>
            <a:off x="3420000" y="2120258"/>
            <a:ext cx="2304000" cy="1728000"/>
          </a:xfrm>
          <a:prstGeom prst="rect">
            <a:avLst/>
          </a:prstGeom>
        </p:spPr>
      </p:pic>
      <p:pic>
        <p:nvPicPr>
          <p:cNvPr id="6" name="highlight-3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2504" r="12496"/>
          <a:stretch/>
        </p:blipFill>
        <p:spPr>
          <a:xfrm>
            <a:off x="628650" y="2120258"/>
            <a:ext cx="2304000" cy="1728000"/>
          </a:xfrm>
          <a:prstGeom prst="rect">
            <a:avLst/>
          </a:prstGeom>
        </p:spPr>
      </p:pic>
      <p:pic>
        <p:nvPicPr>
          <p:cNvPr id="12" name="highlight-8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11350" y="2120258"/>
            <a:ext cx="2304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ut_theme</Template>
  <TotalTime>24603</TotalTime>
  <Words>370</Words>
  <Application>Microsoft Macintosh PowerPoint</Application>
  <PresentationFormat>如螢幕大小 (4:3)</PresentationFormat>
  <Paragraphs>130</Paragraphs>
  <Slides>19</Slides>
  <Notes>15</Notes>
  <HiddenSlides>0</HiddenSlides>
  <MMClips>9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新細明體</vt:lpstr>
      <vt:lpstr>Office 佈景主題</vt:lpstr>
      <vt:lpstr>Detecting Engagement in Egocentric Video</vt:lpstr>
      <vt:lpstr>Imagine this is where you are …</vt:lpstr>
      <vt:lpstr>Goal: Detect egocentric engagement</vt:lpstr>
      <vt:lpstr>Goal: Detect egocentric engagement</vt:lpstr>
      <vt:lpstr>Applications of ego-engagement</vt:lpstr>
      <vt:lpstr>Saliency/Gaze vs. Engagement</vt:lpstr>
      <vt:lpstr>UT Egocentric Engagement dataset</vt:lpstr>
      <vt:lpstr>Annotation analysis</vt:lpstr>
      <vt:lpstr>Challenges for detecting engagement</vt:lpstr>
      <vt:lpstr>Solution: Predict from motion</vt:lpstr>
      <vt:lpstr>1. Estimate frame-wise engagement</vt:lpstr>
      <vt:lpstr>2. Generate interval hypotheses</vt:lpstr>
      <vt:lpstr>3. Estimate engagement per interval</vt:lpstr>
      <vt:lpstr>Experiment results</vt:lpstr>
      <vt:lpstr>Ego-engagement prediction (1/2)</vt:lpstr>
      <vt:lpstr>Ego-engagement prediction (2/2)</vt:lpstr>
      <vt:lpstr>Failure case</vt:lpstr>
      <vt:lpstr>Conclusion</vt:lpstr>
      <vt:lpstr>Failure case (2/2)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Engagement in Egocentric Video</dc:title>
  <dc:creator>Yu-Chuan Su</dc:creator>
  <cp:lastModifiedBy>Yu-Chuan Su</cp:lastModifiedBy>
  <cp:revision>285</cp:revision>
  <cp:lastPrinted>2016-09-28T17:57:08Z</cp:lastPrinted>
  <dcterms:created xsi:type="dcterms:W3CDTF">2016-09-12T00:02:13Z</dcterms:created>
  <dcterms:modified xsi:type="dcterms:W3CDTF">2016-10-14T11:38:24Z</dcterms:modified>
</cp:coreProperties>
</file>